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8" r:id="rId2"/>
    <p:sldId id="260" r:id="rId3"/>
    <p:sldId id="287" r:id="rId4"/>
    <p:sldId id="293" r:id="rId5"/>
    <p:sldId id="288" r:id="rId6"/>
    <p:sldId id="290" r:id="rId7"/>
    <p:sldId id="291" r:id="rId8"/>
    <p:sldId id="292" r:id="rId9"/>
    <p:sldId id="294" r:id="rId10"/>
    <p:sldId id="289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265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1" r:id="rId28"/>
    <p:sldId id="310" r:id="rId29"/>
    <p:sldId id="312" r:id="rId30"/>
    <p:sldId id="313" r:id="rId31"/>
    <p:sldId id="314" r:id="rId32"/>
    <p:sldId id="315" r:id="rId33"/>
    <p:sldId id="320" r:id="rId34"/>
    <p:sldId id="316" r:id="rId35"/>
    <p:sldId id="317" r:id="rId36"/>
    <p:sldId id="318" r:id="rId37"/>
    <p:sldId id="319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353" autoAdjust="0"/>
  </p:normalViewPr>
  <p:slideViewPr>
    <p:cSldViewPr snapToGrid="0">
      <p:cViewPr varScale="1">
        <p:scale>
          <a:sx n="80" d="100"/>
          <a:sy n="80" d="100"/>
        </p:scale>
        <p:origin x="17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8A245-E66E-45D5-A4CD-7A7712A9D8B9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3D796-0983-413F-B6C2-D4B9B7F386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2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urdf/Example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gazebosim.org/sdf.html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openrt/6262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afe.naver.com/openrt.cafe?iframe_url=%2FCafeMemberNetworkView.nhn%3Fm%3Dview%26memberid%3Dpassionvirus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Rviz </a:t>
            </a:r>
            <a:r>
              <a:rPr lang="ko-KR" altLang="en-US" sz="1200" dirty="0"/>
              <a:t>를 통해 토픽 정보를 시각화 할 수도 있습니다</a:t>
            </a:r>
            <a:r>
              <a:rPr lang="en-US" altLang="ko-KR" sz="120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위 </a:t>
            </a:r>
            <a:r>
              <a:rPr lang="en-US" altLang="ko-KR" sz="1200" dirty="0"/>
              <a:t>Odom </a:t>
            </a:r>
            <a:r>
              <a:rPr lang="ko-KR" altLang="en-US" sz="1200" dirty="0"/>
              <a:t>은 </a:t>
            </a:r>
            <a:r>
              <a:rPr lang="en-US" altLang="ko-KR" sz="1200" dirty="0"/>
              <a:t>/odom </a:t>
            </a:r>
            <a:r>
              <a:rPr lang="ko-KR" altLang="en-US" sz="1200" dirty="0"/>
              <a:t>토픽을 통해 온다는 게  확인 됩니다</a:t>
            </a:r>
            <a:r>
              <a:rPr lang="en-US" altLang="ko-KR" sz="1200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근데 지금 </a:t>
            </a:r>
            <a:r>
              <a:rPr lang="en-US" altLang="ko-KR" dirty="0"/>
              <a:t>tf </a:t>
            </a:r>
            <a:r>
              <a:rPr lang="ko-KR" altLang="en-US" dirty="0"/>
              <a:t>는 토픽 부분이 확인이 안돼서 어디에 </a:t>
            </a:r>
            <a:r>
              <a:rPr lang="en-US" altLang="ko-KR" dirty="0"/>
              <a:t>tf </a:t>
            </a:r>
            <a:r>
              <a:rPr lang="ko-KR" altLang="en-US" dirty="0"/>
              <a:t>메시지 를 수신하는 곳이 있는지 조금 더 확인해봐야 할 것 같습니다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(Tf tree </a:t>
            </a:r>
            <a:r>
              <a:rPr lang="ko-KR" altLang="en-US" dirty="0"/>
              <a:t>확인해 보면 </a:t>
            </a:r>
            <a:r>
              <a:rPr lang="en-US" altLang="ko-KR" dirty="0"/>
              <a:t>odom</a:t>
            </a:r>
            <a:r>
              <a:rPr lang="ko-KR" altLang="en-US" dirty="0"/>
              <a:t>에 토픽과 함께 들어온다</a:t>
            </a:r>
            <a:r>
              <a:rPr lang="en-US" altLang="ko-KR" dirty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이 </a:t>
            </a:r>
            <a:r>
              <a:rPr lang="ko-KR" altLang="en-US" dirty="0" err="1"/>
              <a:t>터틀봇의</a:t>
            </a:r>
            <a:r>
              <a:rPr lang="ko-KR" altLang="en-US" dirty="0"/>
              <a:t> 외형이나 센서의 조인트가 어디 있는지 알고 있으니까 그릴 수 있었겠죠</a:t>
            </a:r>
            <a:r>
              <a:rPr lang="en-US" altLang="ko-KR" dirty="0"/>
              <a:t>? </a:t>
            </a:r>
            <a:r>
              <a:rPr lang="ko-KR" altLang="en-US" dirty="0"/>
              <a:t>그 부분은 </a:t>
            </a:r>
            <a:r>
              <a:rPr lang="en-US" altLang="ko-KR" dirty="0"/>
              <a:t>URDF </a:t>
            </a:r>
            <a:r>
              <a:rPr lang="ko-KR" altLang="en-US" dirty="0"/>
              <a:t>를 통해 정의하게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749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turtlebot3_waffle_pi.urdf.xacro </a:t>
            </a:r>
            <a:r>
              <a:rPr lang="ko-KR" altLang="en-US" sz="1200" dirty="0"/>
              <a:t>파일을 통해 </a:t>
            </a:r>
            <a:r>
              <a:rPr lang="en-US" altLang="ko-KR" sz="1200" dirty="0"/>
              <a:t>urdf </a:t>
            </a:r>
            <a:r>
              <a:rPr lang="ko-KR" altLang="en-US" sz="1200" dirty="0"/>
              <a:t>를 정의했습니다</a:t>
            </a:r>
            <a:r>
              <a:rPr lang="en-US" altLang="ko-KR" sz="120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Xacro </a:t>
            </a:r>
            <a:r>
              <a:rPr lang="ko-KR" altLang="en-US" sz="1200" dirty="0"/>
              <a:t>형식은 </a:t>
            </a:r>
            <a:r>
              <a:rPr lang="en-US" altLang="ko-KR" sz="1200" dirty="0"/>
              <a:t>xml + macro </a:t>
            </a:r>
            <a:r>
              <a:rPr lang="ko-KR" altLang="en-US" sz="1200" dirty="0"/>
              <a:t>의 뜻을 갖고 있다고 합니다</a:t>
            </a:r>
            <a:r>
              <a:rPr lang="en-US" altLang="ko-KR" sz="120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크게 구성은 모양이나 위치 색 등으로 구성됩니다</a:t>
            </a:r>
            <a:r>
              <a:rPr lang="en-US" altLang="ko-KR" dirty="0"/>
              <a:t>. </a:t>
            </a:r>
            <a:r>
              <a:rPr lang="ko-KR" altLang="en-US" dirty="0"/>
              <a:t>항목별 설명은 </a:t>
            </a:r>
            <a:r>
              <a:rPr lang="en-US" altLang="ko-KR" dirty="0" err="1"/>
              <a:t>ros</a:t>
            </a:r>
            <a:r>
              <a:rPr lang="en-US" altLang="ko-KR" dirty="0"/>
              <a:t> wiki </a:t>
            </a:r>
            <a:r>
              <a:rPr lang="ko-KR" altLang="en-US" dirty="0"/>
              <a:t>보며 참고 해야 할 것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035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turtlebot3</a:t>
            </a:r>
            <a:r>
              <a:rPr lang="ko-KR" altLang="en-US" dirty="0"/>
              <a:t> 기본 구조에 대한 설명을 마무리하고 </a:t>
            </a:r>
            <a:r>
              <a:rPr lang="ko-KR" altLang="en-US" dirty="0" err="1"/>
              <a:t>터틀봇</a:t>
            </a:r>
            <a:r>
              <a:rPr lang="ko-KR" altLang="en-US" dirty="0"/>
              <a:t> </a:t>
            </a:r>
            <a:r>
              <a:rPr lang="en-US" altLang="ko-KR" dirty="0"/>
              <a:t>fake </a:t>
            </a:r>
            <a:r>
              <a:rPr lang="ko-KR" altLang="en-US" dirty="0"/>
              <a:t>를 가상공간에서 실행할 가제보에 대한 설명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983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 gazebo</a:t>
            </a:r>
            <a:r>
              <a:rPr lang="ko-KR" altLang="en-US" dirty="0"/>
              <a:t> 런치파일 구성입니다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arg </a:t>
            </a:r>
            <a:r>
              <a:rPr lang="ko-KR" altLang="en-US" dirty="0"/>
              <a:t>는 처음 위치 </a:t>
            </a:r>
            <a:endParaRPr lang="en-US" altLang="ko-KR" dirty="0"/>
          </a:p>
          <a:p>
            <a:r>
              <a:rPr lang="ko-KR" altLang="en-US" dirty="0"/>
              <a:t>크게 확인할 부분은 가제보든 환경을 구성하기 때문에 </a:t>
            </a:r>
            <a:r>
              <a:rPr lang="en-US" altLang="ko-KR" dirty="0"/>
              <a:t>world</a:t>
            </a:r>
            <a:r>
              <a:rPr lang="ko-KR" altLang="en-US" dirty="0"/>
              <a:t>가 필요합니다</a:t>
            </a:r>
            <a:r>
              <a:rPr lang="en-US" altLang="ko-KR" dirty="0"/>
              <a:t>. </a:t>
            </a:r>
            <a:r>
              <a:rPr lang="ko-KR" altLang="en-US" dirty="0"/>
              <a:t>해당하는 </a:t>
            </a:r>
            <a:r>
              <a:rPr lang="en-US" altLang="ko-KR" dirty="0"/>
              <a:t>world </a:t>
            </a:r>
            <a:r>
              <a:rPr lang="ko-KR" altLang="en-US" dirty="0"/>
              <a:t>파일을 </a:t>
            </a:r>
            <a:r>
              <a:rPr lang="en-US" altLang="ko-KR" dirty="0"/>
              <a:t>include </a:t>
            </a:r>
            <a:r>
              <a:rPr lang="ko-KR" altLang="en-US" dirty="0"/>
              <a:t>시켜야 하고 </a:t>
            </a:r>
            <a:endParaRPr lang="en-US" altLang="ko-KR" dirty="0"/>
          </a:p>
          <a:p>
            <a:r>
              <a:rPr lang="ko-KR" altLang="en-US" dirty="0"/>
              <a:t>물론 </a:t>
            </a:r>
            <a:r>
              <a:rPr lang="en-US" altLang="ko-KR" dirty="0"/>
              <a:t>URDF </a:t>
            </a:r>
            <a:r>
              <a:rPr lang="ko-KR" altLang="en-US" dirty="0"/>
              <a:t>파일도 전달하는 걸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460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turtlebot3_world.world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앞서 </a:t>
            </a:r>
            <a:r>
              <a:rPr lang="en-US" altLang="ko-KR" dirty="0"/>
              <a:t>include </a:t>
            </a:r>
            <a:r>
              <a:rPr lang="ko-KR" altLang="en-US" dirty="0"/>
              <a:t>했던 </a:t>
            </a:r>
            <a:r>
              <a:rPr lang="en-US" altLang="ko-KR" dirty="0"/>
              <a:t>world </a:t>
            </a:r>
            <a:r>
              <a:rPr lang="ko-KR" altLang="en-US" dirty="0"/>
              <a:t>파일입니다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World </a:t>
            </a:r>
            <a:r>
              <a:rPr lang="ko-KR" altLang="en-US" dirty="0"/>
              <a:t>파일의 구성인데 실제 세부 모델링은 밑줄과 같이 따로 로딩해오는 곳이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SDF </a:t>
            </a:r>
            <a:r>
              <a:rPr lang="ko-KR" altLang="en-US" dirty="0"/>
              <a:t>파일을 해당 경로의 </a:t>
            </a:r>
            <a:r>
              <a:rPr lang="en-US" altLang="ko-KR" dirty="0"/>
              <a:t>SDF </a:t>
            </a:r>
            <a:r>
              <a:rPr lang="ko-KR" altLang="en-US" dirty="0"/>
              <a:t>파일을 불러오게 되는데 개념만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URDF </a:t>
            </a:r>
            <a:r>
              <a:rPr lang="ko-KR" altLang="en-US" dirty="0"/>
              <a:t>와 유사한 느낌인데</a:t>
            </a:r>
            <a:endParaRPr lang="en-US" altLang="ko-KR" dirty="0"/>
          </a:p>
          <a:p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URDF (Unified Robot Description Format)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로봇 모델을 나타내는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XML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형식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로봇에 대한 설명은 링크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부품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요소 세트와 링크를 함께 연결하는 관절 요소 세트로 구성됩니다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로봇의 운동 학적 및 동적 설명에 대한 설명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로봇의 시각적 표현에 대한 설명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로봇의 충돌 모델 설명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http://wiki.ros.org/urdf/Examples</a:t>
            </a:r>
            <a:endParaRPr lang="ko-KR" alt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SDF (</a:t>
            </a:r>
            <a:r>
              <a:rPr lang="ko-KR" altLang="en-US" b="1" i="0" dirty="0">
                <a:solidFill>
                  <a:srgbClr val="24292E"/>
                </a:solidFill>
                <a:effectLst/>
                <a:latin typeface="-apple-system"/>
              </a:rPr>
              <a:t>시뮬레이션 설명 형식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로봇 시뮬레이터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시각화 및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제어를위한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객체 및 환경을 설명하는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XML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형식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여기에는 다음을 포함하여 세계 수준에서 로봇 수준까지 모든 것에 대한 완전한 설명이 포함되어 있습니다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장면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주변 조명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하늘 속성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그림자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물리학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중력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시간 단계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물리학 엔진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모델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링크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충돌 개체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관절 및 센서 모음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조명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포인트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스팟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및 방향성 광원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플러그인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세계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모델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센서 및 시스템 플러그인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24292E"/>
                </a:solidFill>
                <a:effectLst/>
                <a:latin typeface="-apple-system"/>
                <a:hlinkClick r:id="rId4"/>
              </a:rPr>
              <a:t>http://gazebosim.org/sdf.html</a:t>
            </a:r>
            <a:endParaRPr lang="ko-KR" alt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URDF </a:t>
            </a:r>
            <a:r>
              <a:rPr lang="ko-KR" altLang="en-US" b="1" i="0" dirty="0">
                <a:solidFill>
                  <a:srgbClr val="24292E"/>
                </a:solidFill>
                <a:effectLst/>
                <a:latin typeface="-apple-system"/>
              </a:rPr>
              <a:t>대 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SDF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URDF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는 하나의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'robot'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모델에 대해 기술하는 포맷이며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'world'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상에서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'robot'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의 포즈를 결정합니다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SDF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'world'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상에서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여러개의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'robot'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모델의 포즈를 정의 할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수있을뿐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아니라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모델의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'friction'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및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'light', 'heightmaps'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등의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'world'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속성 정의도 가능하다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24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Turtlebot3_world.world </a:t>
            </a:r>
            <a:r>
              <a:rPr lang="ko-KR" altLang="en-US" dirty="0"/>
              <a:t>파일을 실행한 모습입니다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621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만약 다른 </a:t>
            </a:r>
            <a:r>
              <a:rPr lang="en-US" altLang="ko-KR" dirty="0"/>
              <a:t>world </a:t>
            </a:r>
            <a:r>
              <a:rPr lang="ko-KR" altLang="en-US" dirty="0"/>
              <a:t>파일로 실행하게 되면 이처럼 다른 환경을 구성할 수 있고 직접 </a:t>
            </a:r>
            <a:r>
              <a:rPr lang="en-US" altLang="ko-KR" dirty="0"/>
              <a:t>world </a:t>
            </a:r>
            <a:r>
              <a:rPr lang="ko-KR" altLang="en-US" dirty="0"/>
              <a:t>를 </a:t>
            </a:r>
            <a:r>
              <a:rPr lang="ko-KR" altLang="en-US" dirty="0" err="1"/>
              <a:t>가제보</a:t>
            </a:r>
            <a:r>
              <a:rPr lang="ko-KR" altLang="en-US" dirty="0"/>
              <a:t> 상에서 </a:t>
            </a:r>
            <a:r>
              <a:rPr lang="ko-KR" altLang="en-US" dirty="0" err="1"/>
              <a:t>커스텀해서</a:t>
            </a:r>
            <a:r>
              <a:rPr lang="ko-KR" altLang="en-US" dirty="0"/>
              <a:t> 수정 후 저장하면 간단하게</a:t>
            </a:r>
            <a:endParaRPr lang="en-US" altLang="ko-KR" dirty="0"/>
          </a:p>
          <a:p>
            <a:r>
              <a:rPr lang="ko-KR" altLang="en-US" dirty="0"/>
              <a:t>자신의 </a:t>
            </a:r>
            <a:r>
              <a:rPr lang="en-US" altLang="ko-KR" dirty="0"/>
              <a:t>world </a:t>
            </a:r>
            <a:r>
              <a:rPr lang="ko-KR" altLang="en-US" dirty="0"/>
              <a:t>를 만들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955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 앞서 </a:t>
            </a:r>
            <a:r>
              <a:rPr lang="ko-KR" altLang="en-US" dirty="0" err="1"/>
              <a:t>설명드린</a:t>
            </a:r>
            <a:r>
              <a:rPr lang="ko-KR" altLang="en-US" dirty="0"/>
              <a:t> </a:t>
            </a:r>
            <a:r>
              <a:rPr lang="en-US" altLang="ko-KR" dirty="0"/>
              <a:t>turtlebot3 </a:t>
            </a:r>
            <a:r>
              <a:rPr lang="ko-KR" altLang="en-US" dirty="0"/>
              <a:t>과 </a:t>
            </a:r>
            <a:r>
              <a:rPr lang="en-US" altLang="ko-KR" dirty="0"/>
              <a:t>gazebo ,</a:t>
            </a:r>
            <a:r>
              <a:rPr lang="ko-KR" altLang="en-US" dirty="0"/>
              <a:t> </a:t>
            </a:r>
            <a:r>
              <a:rPr lang="en-US" altLang="ko-KR" dirty="0"/>
              <a:t>rviz</a:t>
            </a:r>
            <a:r>
              <a:rPr lang="ko-KR" altLang="en-US" dirty="0"/>
              <a:t>를 이용한 </a:t>
            </a:r>
            <a:r>
              <a:rPr lang="en-US" altLang="ko-KR" dirty="0"/>
              <a:t>Slam </a:t>
            </a:r>
            <a:r>
              <a:rPr lang="ko-KR" altLang="en-US" dirty="0"/>
              <a:t>동작을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074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gmapping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을 사용한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SLAM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이 실제 로봇에서 어떻게 적용되는지 알아보겠습니다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endParaRPr lang="en-US" altLang="ko-KR" b="0" i="0" dirty="0">
              <a:effectLst/>
              <a:latin typeface="Apple SD Gothic Neo"/>
            </a:endParaRPr>
          </a:p>
          <a:p>
            <a:pPr algn="l"/>
            <a:r>
              <a:rPr lang="ko-KR" altLang="en-US" b="0" i="0" dirty="0">
                <a:effectLst/>
                <a:latin typeface="Apple SD Gothic Neo"/>
              </a:rPr>
              <a:t>노드</a:t>
            </a:r>
          </a:p>
          <a:p>
            <a:pPr algn="l" latinLnBrk="1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sensor_node</a:t>
            </a: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algn="l" latinLnBrk="1">
              <a:buFont typeface="+mj-lt"/>
              <a:buAutoNum type="arabicPeriod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turtlebot3_teleop</a:t>
            </a:r>
          </a:p>
          <a:p>
            <a:pPr algn="l" latinLnBrk="1">
              <a:buFont typeface="+mj-lt"/>
              <a:buAutoNum type="arabicPeriod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turtlebot3_core</a:t>
            </a:r>
          </a:p>
          <a:p>
            <a:pPr algn="l" latinLnBrk="1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slam_gmapping</a:t>
            </a: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algn="l" latinLnBrk="1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mapping_server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과정</a:t>
            </a: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algn="l" latinLnBrk="1">
              <a:buFont typeface="+mj-lt"/>
              <a:buAutoNum type="arabicPeriod"/>
            </a:pP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r>
              <a:rPr lang="en-US" altLang="ko-KR" dirty="0">
                <a:solidFill>
                  <a:srgbClr val="666666"/>
                </a:solidFill>
                <a:effectLst/>
                <a:latin typeface="Noto Sans"/>
              </a:rPr>
              <a:t>1</a:t>
            </a:r>
            <a:r>
              <a:rPr lang="ko-KR" altLang="en-US" dirty="0">
                <a:solidFill>
                  <a:srgbClr val="666666"/>
                </a:solidFill>
                <a:effectLst/>
                <a:latin typeface="Noto Sans"/>
              </a:rPr>
              <a:t>번은 로봇의 센서데이터를 불러오는 노드이다</a:t>
            </a:r>
            <a:r>
              <a:rPr lang="en-US" altLang="ko-KR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>
              <a:solidFill>
                <a:srgbClr val="666666"/>
              </a:solidFill>
              <a:effectLst/>
              <a:latin typeface="Noto Sans"/>
            </a:endParaRPr>
          </a:p>
          <a:p>
            <a:r>
              <a:rPr lang="en-US" altLang="ko-KR" dirty="0">
                <a:solidFill>
                  <a:srgbClr val="666666"/>
                </a:solidFill>
                <a:effectLst/>
                <a:latin typeface="Noto Sans"/>
              </a:rPr>
              <a:t>2</a:t>
            </a:r>
            <a:r>
              <a:rPr lang="ko-KR" altLang="en-US" dirty="0">
                <a:solidFill>
                  <a:srgbClr val="666666"/>
                </a:solidFill>
                <a:effectLst/>
                <a:latin typeface="Noto Sans"/>
              </a:rPr>
              <a:t>번은 로봇을 원격으로 조작하기 위한 노드이다</a:t>
            </a:r>
            <a:r>
              <a:rPr lang="en-US" altLang="ko-KR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>
              <a:solidFill>
                <a:srgbClr val="666666"/>
              </a:solidFill>
              <a:effectLst/>
              <a:latin typeface="Noto Sans"/>
            </a:endParaRPr>
          </a:p>
          <a:p>
            <a:r>
              <a:rPr lang="en-US" altLang="ko-KR" dirty="0">
                <a:solidFill>
                  <a:srgbClr val="666666"/>
                </a:solidFill>
                <a:effectLst/>
                <a:latin typeface="Noto Sans"/>
              </a:rPr>
              <a:t>3</a:t>
            </a:r>
            <a:r>
              <a:rPr lang="ko-KR" altLang="en-US" dirty="0">
                <a:solidFill>
                  <a:srgbClr val="666666"/>
                </a:solidFill>
                <a:effectLst/>
                <a:latin typeface="Noto Sans"/>
              </a:rPr>
              <a:t>번은 </a:t>
            </a:r>
            <a:r>
              <a:rPr lang="ko-KR" altLang="en-US" dirty="0" err="1">
                <a:solidFill>
                  <a:srgbClr val="666666"/>
                </a:solidFill>
                <a:effectLst/>
                <a:latin typeface="Noto Sans"/>
              </a:rPr>
              <a:t>터틀봇의</a:t>
            </a:r>
            <a:r>
              <a:rPr lang="ko-KR" altLang="en-US" dirty="0">
                <a:solidFill>
                  <a:srgbClr val="666666"/>
                </a:solidFill>
                <a:effectLst/>
                <a:latin typeface="Noto Sans"/>
              </a:rPr>
              <a:t> 코어로 주행기록계와 바퀴에 위에 링크 위에 레이저의 위치를 가지고있다</a:t>
            </a:r>
            <a:r>
              <a:rPr lang="en-US" altLang="ko-KR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pPr algn="l" latinLnBrk="1">
              <a:buFont typeface="+mj-lt"/>
              <a:buAutoNum type="arabicPeriod"/>
            </a:pP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algn="l" latinLnBrk="1">
              <a:buFont typeface="+mj-lt"/>
              <a:buAutoNum type="arabicPeriod"/>
            </a:pPr>
            <a:endParaRPr lang="ko-KR" altLang="en-US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algn="l" latinLnBrk="1">
              <a:buFont typeface="+mj-lt"/>
              <a:buNone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로봇을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구동시키면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먼저 센서에서 측정한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2D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평면 상의 거리 정보가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raw data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가 메시지로 전달됩니다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이때 토픽 이름을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scan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이라고 해보겠습니다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임의 지정 가능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)</a:t>
            </a:r>
          </a:p>
          <a:p>
            <a:pPr algn="l" latinLnBrk="1">
              <a:buFont typeface="+mj-lt"/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turtlebot3_teleop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노드는 실제 로봇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여기서는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터틀봇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core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노드에 병진 속도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회전 속도 값을 전달합니다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로봇은 이 정보를 바탕으로 이동합니다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pPr algn="l" latinLnBrk="1">
              <a:buFont typeface="+mj-lt"/>
              <a:buNone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구동시킨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뒤 로봇의 왼쪽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오른쪽 바퀴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엔코더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값을 통해 바퀴의 위치를 측정할 수 있고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imu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값을 더해 보정할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  <a:p>
            <a:pPr algn="l" latinLnBrk="1">
              <a:buFont typeface="+mj-lt"/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odometry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값을 이용해 이동 거리를 알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  <a:p>
            <a:pPr algn="l" latinLnBrk="1">
              <a:buFont typeface="+mj-lt"/>
              <a:buNone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이러한 정보를 사용하여 상대 좌표로 이루어진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base_footprint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로봇의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하단점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),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base_link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로봇의 중심점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),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base_scan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센서의 위치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를 구할 수 있고</a:t>
            </a:r>
            <a:endParaRPr lang="en-US" altLang="ko-KR" b="0" i="0" dirty="0">
              <a:solidFill>
                <a:srgbClr val="333333"/>
              </a:solidFill>
              <a:effectLst/>
              <a:latin typeface="Apple SD Gothic Neo"/>
            </a:endParaRPr>
          </a:p>
          <a:p>
            <a:pPr algn="l" latinLnBrk="1">
              <a:buFont typeface="+mj-lt"/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이는 다시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tf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메시지로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gmapping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노드에 전달됩니다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pPr algn="l" latinLnBrk="1">
              <a:buFont typeface="+mj-lt"/>
              <a:buNone/>
            </a:pP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gmapping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이 지도를 만들어내고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이를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map_server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를 통해 저장할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저장된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pple SD Gothic Neo"/>
              </a:rPr>
              <a:t>맵은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pgm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형식의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portable gray map,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pple SD Gothic Neo"/>
              </a:rPr>
              <a:t>yaml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문서로 표현됩니다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152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br>
              <a:rPr lang="ko-KR" altLang="en-US" dirty="0">
                <a:solidFill>
                  <a:srgbClr val="666666"/>
                </a:solidFill>
                <a:effectLst/>
                <a:latin typeface="Noto Sans"/>
              </a:rPr>
            </a:br>
            <a:endParaRPr lang="en-US" altLang="ko-KR" dirty="0">
              <a:solidFill>
                <a:srgbClr val="666666"/>
              </a:solidFill>
              <a:effectLst/>
              <a:latin typeface="Noto Sans"/>
            </a:endParaRPr>
          </a:p>
          <a:p>
            <a:r>
              <a:rPr lang="ko-KR" altLang="en-US" dirty="0">
                <a:solidFill>
                  <a:srgbClr val="666666"/>
                </a:solidFill>
                <a:effectLst/>
                <a:latin typeface="Noto Sans"/>
              </a:rPr>
              <a:t>즉 필요한 두가지 토픽이란 지금까지 주행해온 기록계 연결된 레이저의 위치와 그 레이저의 센서 데이터 값이다</a:t>
            </a:r>
            <a:r>
              <a:rPr lang="en-US" altLang="ko-KR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endParaRPr lang="en-US" altLang="ko-KR" dirty="0">
              <a:solidFill>
                <a:srgbClr val="666666"/>
              </a:solidFill>
              <a:effectLst/>
              <a:latin typeface="Noto Sans"/>
            </a:endParaRPr>
          </a:p>
          <a:p>
            <a:r>
              <a:rPr lang="ko-KR" altLang="en-US" dirty="0">
                <a:solidFill>
                  <a:srgbClr val="666666"/>
                </a:solidFill>
                <a:effectLst/>
                <a:latin typeface="Noto Sans"/>
              </a:rPr>
              <a:t>본인 위치를 알고 자기로 </a:t>
            </a:r>
            <a:r>
              <a:rPr lang="ko-KR" altLang="en-US" dirty="0" err="1">
                <a:solidFill>
                  <a:srgbClr val="666666"/>
                </a:solidFill>
                <a:effectLst/>
                <a:latin typeface="Noto Sans"/>
              </a:rPr>
              <a:t>부터</a:t>
            </a:r>
            <a:r>
              <a:rPr lang="ko-KR" altLang="en-US" dirty="0">
                <a:solidFill>
                  <a:srgbClr val="666666"/>
                </a:solidFill>
                <a:effectLst/>
                <a:latin typeface="Noto Sans"/>
              </a:rPr>
              <a:t> 얼마나 물체가 떨어져 있는지 안다면 나머지는 </a:t>
            </a:r>
            <a:r>
              <a:rPr lang="ko-KR" altLang="en-US" dirty="0" err="1">
                <a:solidFill>
                  <a:srgbClr val="666666"/>
                </a:solidFill>
                <a:effectLst/>
                <a:latin typeface="Noto Sans"/>
              </a:rPr>
              <a:t>스텍으로</a:t>
            </a:r>
            <a:r>
              <a:rPr lang="ko-KR" altLang="en-US" dirty="0">
                <a:solidFill>
                  <a:srgbClr val="666666"/>
                </a:solidFill>
                <a:effectLst/>
                <a:latin typeface="Noto Sans"/>
              </a:rPr>
              <a:t> 쌓으면 </a:t>
            </a:r>
            <a:r>
              <a:rPr lang="ko-KR" altLang="en-US" dirty="0" err="1">
                <a:solidFill>
                  <a:srgbClr val="666666"/>
                </a:solidFill>
                <a:effectLst/>
                <a:latin typeface="Noto Sans"/>
              </a:rPr>
              <a:t>맵을</a:t>
            </a:r>
            <a:r>
              <a:rPr lang="ko-KR" altLang="en-US" dirty="0">
                <a:solidFill>
                  <a:srgbClr val="666666"/>
                </a:solidFill>
                <a:effectLst/>
                <a:latin typeface="Noto Sans"/>
              </a:rPr>
              <a:t> 만들 수 있다</a:t>
            </a:r>
            <a:r>
              <a:rPr lang="en-US" altLang="ko-KR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간단히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Ubuntu"/>
              </a:rPr>
              <a:t>particle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Ubuntu"/>
              </a:rPr>
              <a:t>이란 입자를 뿌리고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Ubuntu"/>
              </a:rPr>
              <a:t>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Ubuntu"/>
              </a:rPr>
              <a:t>이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Ubuntu"/>
              </a:rPr>
              <a:t>particle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Ubuntu"/>
              </a:rPr>
              <a:t>에는 보통 위치 데이터와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Ubuntu"/>
              </a:rPr>
              <a:t>weight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Ubuntu"/>
              </a:rPr>
              <a:t>가 포함된다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Ubuntu"/>
              </a:rPr>
              <a:t>.  </a:t>
            </a:r>
            <a:r>
              <a:rPr lang="en-US" altLang="ko-KR" b="0" i="0">
                <a:solidFill>
                  <a:srgbClr val="444444"/>
                </a:solidFill>
                <a:effectLst/>
                <a:latin typeface="Ubuntu"/>
              </a:rPr>
              <a:t>//</a:t>
            </a:r>
            <a:r>
              <a:rPr lang="ko-KR" altLang="en-US" b="0" i="0">
                <a:solidFill>
                  <a:srgbClr val="444444"/>
                </a:solidFill>
                <a:effectLst/>
                <a:latin typeface="Ubuntu"/>
              </a:rPr>
              <a:t>검은색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Ubuntu"/>
              </a:rPr>
              <a:t>원이 큰 것이 있고 작은 것이 있는 이유는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Ubuntu"/>
              </a:rPr>
              <a:t>weight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Ubuntu"/>
              </a:rPr>
              <a:t>가 크고 작음을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Ubuntu"/>
              </a:rPr>
              <a:t>의마한다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Ubuntu"/>
              </a:rPr>
              <a:t>.</a:t>
            </a:r>
          </a:p>
          <a:p>
            <a:r>
              <a:rPr lang="ko-KR" altLang="en-US" sz="1200" b="0" i="0" dirty="0">
                <a:solidFill>
                  <a:srgbClr val="444444"/>
                </a:solidFill>
                <a:effectLst/>
                <a:latin typeface="Ubuntu"/>
              </a:rPr>
              <a:t>그 가중치 값을 따라 위치를 추정</a:t>
            </a:r>
            <a:endParaRPr lang="en-US" altLang="ko-KR" sz="1200" b="0" i="0" dirty="0">
              <a:solidFill>
                <a:srgbClr val="444444"/>
              </a:solidFill>
              <a:effectLst/>
              <a:latin typeface="Ubuntu"/>
            </a:endParaRPr>
          </a:p>
          <a:p>
            <a:endParaRPr lang="en-US" altLang="ko-KR" sz="1200" b="0" i="0" dirty="0">
              <a:solidFill>
                <a:srgbClr val="444444"/>
              </a:solidFill>
              <a:effectLst/>
              <a:latin typeface="Ubuntu"/>
            </a:endParaRPr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차원 점유 격자 지도 </a:t>
            </a:r>
            <a:r>
              <a:rPr lang="ko-KR" altLang="en-US" sz="1200" dirty="0" err="1"/>
              <a:t>오큐펀시</a:t>
            </a:r>
            <a:r>
              <a:rPr lang="ko-KR" altLang="en-US" sz="1200" dirty="0"/>
              <a:t> 그리드 맵 </a:t>
            </a:r>
            <a:r>
              <a:rPr lang="en-US" altLang="ko-KR" sz="1200" dirty="0" err="1"/>
              <a:t>ogm</a:t>
            </a:r>
            <a:r>
              <a:rPr lang="en-US" altLang="ko-KR" sz="1200" dirty="0"/>
              <a:t> </a:t>
            </a:r>
            <a:r>
              <a:rPr lang="ko-KR" altLang="en-US" sz="1200" dirty="0"/>
              <a:t>이란 예제에서 자주 보셨던 </a:t>
            </a:r>
            <a:r>
              <a:rPr lang="ko-KR" altLang="en-US" sz="1200" dirty="0" err="1"/>
              <a:t>맵인데</a:t>
            </a:r>
            <a:r>
              <a:rPr lang="ko-KR" altLang="en-US" sz="1200" dirty="0"/>
              <a:t> 이처럼 생긴 </a:t>
            </a:r>
            <a:r>
              <a:rPr lang="ko-KR" altLang="en-US" sz="1200" dirty="0" err="1"/>
              <a:t>맵입니다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참고</a:t>
            </a:r>
            <a:endParaRPr lang="en-US" altLang="ko-KR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https://stevebong.tistory.com/2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목차입니다 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챕터로 구성했는데</a:t>
            </a:r>
            <a:endParaRPr lang="en-US" altLang="ko-KR" dirty="0"/>
          </a:p>
          <a:p>
            <a:r>
              <a:rPr lang="ko-KR" altLang="en-US" dirty="0"/>
              <a:t>이번 교육에 사용될 대상 로봇인 </a:t>
            </a:r>
            <a:r>
              <a:rPr lang="ko-KR" altLang="en-US" dirty="0" err="1"/>
              <a:t>터틀봇과</a:t>
            </a:r>
            <a:endParaRPr lang="en-US" altLang="ko-KR" dirty="0"/>
          </a:p>
          <a:p>
            <a:r>
              <a:rPr lang="ko-KR" altLang="en-US" dirty="0" err="1"/>
              <a:t>가제보</a:t>
            </a:r>
            <a:r>
              <a:rPr lang="en-US" altLang="ko-KR" dirty="0"/>
              <a:t>, </a:t>
            </a:r>
            <a:r>
              <a:rPr lang="ko-KR" altLang="en-US" dirty="0"/>
              <a:t>슬램 </a:t>
            </a:r>
            <a:r>
              <a:rPr lang="en-US" altLang="ko-KR" dirty="0"/>
              <a:t>, </a:t>
            </a:r>
            <a:r>
              <a:rPr lang="ko-KR" altLang="en-US" dirty="0"/>
              <a:t>네비게이션으로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이 영역들은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0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에서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255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의 값으로 표현하는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NanumGothic"/>
              </a:rPr>
              <a:t>그레이스케일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(gray scale)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값으로 나타낸다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.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이 값은 점유 상태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(occupancy state)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를 표현한 점유 확률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(occupancy probability)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을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NanumGothic"/>
              </a:rPr>
              <a:t>베이즈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(Bayes)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정리의 사후 확률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(posterior probability)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을 통해 구하게 된다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.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점유 확률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occ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는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, Dotum"/>
              </a:rPr>
              <a:t>occ = (255 -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anumGothic, Dotum"/>
              </a:rPr>
              <a:t>color_avg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, Dotum"/>
              </a:rPr>
              <a:t>) / 255.0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, Dotum"/>
              </a:rPr>
              <a:t>으로 표현된다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, Dotum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, Dotum"/>
              </a:rPr>
              <a:t>만약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, Dotum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, Dotum"/>
              </a:rPr>
              <a:t>이미지가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, Dotum"/>
              </a:rPr>
              <a:t>24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, Dotum"/>
              </a:rPr>
              <a:t>비트라면 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anumGothic"/>
              </a:rPr>
              <a:t>color_avg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 = (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한 셀의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/>
              </a:rPr>
              <a:t>그레이스케일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 값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/ 0xFFFFFF * 255 )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이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occ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에 가까울 수록 점유되었을 확률이 높아지고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에 가까울 수록 비 점유되었다는 것을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</a:t>
            </a:r>
          </a:p>
          <a:p>
            <a:pPr algn="just"/>
            <a:endParaRPr lang="en-US" altLang="ko-KR" b="0" i="0" dirty="0">
              <a:solidFill>
                <a:srgbClr val="000000"/>
              </a:solidFill>
              <a:effectLst/>
              <a:latin typeface="NanumGothic"/>
            </a:endParaRPr>
          </a:p>
          <a:p>
            <a:pPr algn="just"/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어쨌든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에 가까울 수록 점유 확률이 높아지고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에 가까울 수록 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 SD Gothic Neo"/>
              </a:rPr>
              <a:t>점유되었다는건데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ROS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에서 메시지로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 SD Gothic Neo"/>
              </a:rPr>
              <a:t>퍼블리슁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 SD Gothic Neo"/>
              </a:rPr>
              <a:t>될때는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0~100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사이로 변환되어</a:t>
            </a:r>
            <a:endParaRPr lang="en-US" altLang="ko-KR" b="0" i="0" dirty="0">
              <a:solidFill>
                <a:srgbClr val="000000"/>
              </a:solidFill>
              <a:effectLst/>
              <a:latin typeface="Apple SD Gothic Neo"/>
            </a:endParaRPr>
          </a:p>
          <a:p>
            <a:pPr algn="just"/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0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 SD Gothic Neo"/>
              </a:rPr>
              <a:t>일때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 자유롭고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100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에 가까울수록 점유된 것이다 미 확인 영역은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-1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로 표현된다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 SD Gothic Neo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 SD Gothic Neo"/>
              </a:rPr>
              <a:t> </a:t>
            </a:r>
          </a:p>
          <a:p>
            <a:pPr algn="just"/>
            <a:b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</a:br>
            <a:endParaRPr lang="ko-KR" altLang="en-US" sz="1800" b="0" i="0" dirty="0">
              <a:solidFill>
                <a:srgbClr val="000000"/>
              </a:solidFill>
              <a:effectLst/>
              <a:latin typeface="NanumGothic"/>
            </a:endParaRPr>
          </a:p>
          <a:p>
            <a:pPr algn="just"/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ROS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의 메시지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anumGothic, Dotum"/>
              </a:rPr>
              <a:t>nav_msgs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, Dotum"/>
              </a:rPr>
              <a:t>/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anumGothic, Dotum"/>
              </a:rPr>
              <a:t>OccupancyGrid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로 발행될 때는 이를 다시 재정의하여 점유도를 정수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[0 ~ 100]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까지로 표현하고 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. "0"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에 가까울 수록 이동 가능한 자유 영역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(free area), "100"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에 가까울 수록 이동 불가능한 점유 영역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(occupied area),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그리고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"-1"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은 특별히 확인되지 않은 미지 영역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(unknown area)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으로 정의하고 있다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.</a:t>
            </a:r>
          </a:p>
          <a:p>
            <a:pPr algn="just"/>
            <a:b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</a:b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[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출처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]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Gothic"/>
                <a:hlinkClick r:id="rId3"/>
              </a:rPr>
              <a:t>로봇 운영체제 강좌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Gothic"/>
                <a:hlinkClick r:id="rId3"/>
              </a:rPr>
              <a:t>: SLAM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Gothic"/>
                <a:hlinkClick r:id="rId3"/>
              </a:rPr>
              <a:t>응용편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Gothic"/>
                <a:hlinkClick r:id="rId3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Gothic"/>
                <a:hlinkClick r:id="rId3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Gothic"/>
                <a:hlinkClick r:id="rId3"/>
              </a:rPr>
              <a:t>오픈소스 소프트웨어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Gothic"/>
                <a:hlinkClick r:id="rId3"/>
              </a:rPr>
              <a:t>&amp;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Gothic"/>
                <a:hlinkClick r:id="rId3"/>
              </a:rPr>
              <a:t>하드웨어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Gothic"/>
                <a:hlinkClick r:id="rId3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Gothic"/>
                <a:hlinkClick r:id="rId3"/>
              </a:rPr>
              <a:t>로봇 기술 공유 카페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Gothic"/>
                <a:hlinkClick r:id="rId3"/>
              </a:rPr>
              <a:t>(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Gothic"/>
                <a:hlinkClick r:id="rId3"/>
              </a:rPr>
              <a:t>오로카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Gothic"/>
                <a:hlinkClick r:id="rId3"/>
              </a:rPr>
              <a:t>))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anumGothic"/>
              </a:rPr>
              <a:t>|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anumGothic"/>
              </a:rPr>
              <a:t>작성자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Gothic"/>
                <a:hlinkClick r:id="rId4"/>
              </a:rPr>
              <a:t>표윤석</a:t>
            </a:r>
            <a:endParaRPr lang="ko-KR" altLang="en-US" sz="1800" b="0" i="0" dirty="0">
              <a:solidFill>
                <a:srgbClr val="000000"/>
              </a:solidFill>
              <a:effectLst/>
              <a:latin typeface="Nanum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537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모델과 설정한 매핑 알고리즘에 따라 </a:t>
            </a:r>
            <a:r>
              <a:rPr lang="ko-KR" altLang="en-US" dirty="0" err="1"/>
              <a:t>노드들을과</a:t>
            </a:r>
            <a:r>
              <a:rPr lang="ko-KR" altLang="en-US" dirty="0"/>
              <a:t> </a:t>
            </a:r>
            <a:r>
              <a:rPr lang="en-US" altLang="ko-KR" dirty="0"/>
              <a:t>Rviz </a:t>
            </a:r>
            <a:r>
              <a:rPr lang="ko-KR" altLang="en-US" dirty="0"/>
              <a:t>를 </a:t>
            </a:r>
            <a:r>
              <a:rPr lang="ko-KR" altLang="en-US" dirty="0" err="1"/>
              <a:t>샐행합니다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Remote </a:t>
            </a:r>
            <a:r>
              <a:rPr lang="ko-KR" altLang="en-US" dirty="0"/>
              <a:t>파일에는 사용자가 지정한 로봇을 불러오는 것과 양 바퀴 및 각 조인트들의 </a:t>
            </a:r>
            <a:r>
              <a:rPr lang="en-US" altLang="ko-KR" dirty="0"/>
              <a:t>pose </a:t>
            </a:r>
            <a:r>
              <a:rPr lang="ko-KR" altLang="en-US" dirty="0"/>
              <a:t>정보를 </a:t>
            </a:r>
            <a:r>
              <a:rPr lang="en-US" altLang="ko-KR" dirty="0"/>
              <a:t>tf</a:t>
            </a:r>
            <a:r>
              <a:rPr lang="ko-KR" altLang="en-US" dirty="0"/>
              <a:t>로 </a:t>
            </a:r>
            <a:r>
              <a:rPr lang="ko-KR" altLang="en-US" dirty="0" err="1"/>
              <a:t>퍼블리쉬하는</a:t>
            </a:r>
            <a:endParaRPr lang="en-US" altLang="ko-KR" dirty="0"/>
          </a:p>
          <a:p>
            <a:r>
              <a:rPr lang="en-US" altLang="ko-KR" dirty="0"/>
              <a:t>Robot_state_publisher </a:t>
            </a:r>
            <a:r>
              <a:rPr lang="ko-KR" altLang="en-US" dirty="0"/>
              <a:t>노드를 </a:t>
            </a:r>
            <a:r>
              <a:rPr lang="ko-KR" altLang="en-US" dirty="0" err="1"/>
              <a:t>실행키도록</a:t>
            </a:r>
            <a:r>
              <a:rPr lang="ko-KR" altLang="en-US" dirty="0"/>
              <a:t> 되어있다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arg </a:t>
            </a:r>
            <a:r>
              <a:rPr lang="ko-KR" altLang="en-US" dirty="0"/>
              <a:t>로 </a:t>
            </a:r>
            <a:r>
              <a:rPr lang="en-US" altLang="ko-KR" dirty="0" err="1"/>
              <a:t>gmapping</a:t>
            </a:r>
            <a:r>
              <a:rPr lang="en-US" altLang="ko-KR" dirty="0"/>
              <a:t> </a:t>
            </a:r>
            <a:r>
              <a:rPr lang="ko-KR" altLang="en-US" dirty="0"/>
              <a:t>을 준 상태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199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Gmapping </a:t>
            </a:r>
            <a:r>
              <a:rPr lang="ko-KR" altLang="en-US" dirty="0"/>
              <a:t>런치파일과</a:t>
            </a:r>
            <a:endParaRPr lang="en-US" altLang="ko-KR" dirty="0"/>
          </a:p>
          <a:p>
            <a:r>
              <a:rPr lang="ko-KR" altLang="en-US" dirty="0"/>
              <a:t>파라미터 야물 예시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0" i="0" dirty="0" err="1">
                <a:solidFill>
                  <a:srgbClr val="3D3D3D"/>
                </a:solidFill>
                <a:effectLst/>
                <a:latin typeface="Nanum gothic"/>
              </a:rPr>
              <a:t>Lds</a:t>
            </a:r>
            <a:r>
              <a:rPr lang="en-US" altLang="ko-KR" b="0" i="0" dirty="0">
                <a:solidFill>
                  <a:srgbClr val="3D3D3D"/>
                </a:solidFill>
                <a:effectLst/>
                <a:latin typeface="Nanum gothic"/>
              </a:rPr>
              <a:t> </a:t>
            </a:r>
            <a:r>
              <a:rPr lang="ko-KR" altLang="en-US" b="0" i="0" dirty="0" err="1">
                <a:solidFill>
                  <a:srgbClr val="3D3D3D"/>
                </a:solidFill>
                <a:effectLst/>
                <a:latin typeface="Nanum gothic"/>
              </a:rPr>
              <a:t>뭐시기는</a:t>
            </a:r>
            <a:r>
              <a:rPr lang="ko-KR" altLang="en-US" b="0" i="0" dirty="0">
                <a:solidFill>
                  <a:srgbClr val="3D3D3D"/>
                </a:solidFill>
                <a:effectLst/>
                <a:latin typeface="Nanum gothic"/>
              </a:rPr>
              <a:t> </a:t>
            </a:r>
            <a:r>
              <a:rPr lang="en-US" altLang="ko-KR" b="0" i="0" dirty="0">
                <a:solidFill>
                  <a:srgbClr val="3D3D3D"/>
                </a:solidFill>
                <a:effectLst/>
                <a:latin typeface="Nanum gothic"/>
              </a:rPr>
              <a:t>Lidar </a:t>
            </a:r>
            <a:r>
              <a:rPr lang="ko-KR" altLang="en-US" b="0" i="0" dirty="0">
                <a:solidFill>
                  <a:srgbClr val="3D3D3D"/>
                </a:solidFill>
                <a:effectLst/>
                <a:latin typeface="Nanum gothic"/>
              </a:rPr>
              <a:t>관련 파라미터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800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결국 앞에 설정한 파라미터로 </a:t>
            </a:r>
            <a:r>
              <a:rPr lang="en-US" altLang="ko-KR" dirty="0"/>
              <a:t>Gmapping </a:t>
            </a:r>
            <a:r>
              <a:rPr lang="ko-KR" altLang="en-US" dirty="0"/>
              <a:t>슬램을 실행시키면 위 그림 같은 화면이 나옵니다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토픽도 </a:t>
            </a:r>
            <a:r>
              <a:rPr lang="ko-KR" altLang="en-US" dirty="0" err="1"/>
              <a:t>맵으로</a:t>
            </a:r>
            <a:r>
              <a:rPr lang="ko-KR" altLang="en-US" dirty="0"/>
              <a:t> </a:t>
            </a:r>
            <a:r>
              <a:rPr lang="ko-KR" altLang="en-US" dirty="0" err="1"/>
              <a:t>받는거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92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토픽은 이런 토픽들로 구성되고 있네요 이 중 대표적으로 </a:t>
            </a:r>
            <a:r>
              <a:rPr lang="en-US" altLang="ko-KR" dirty="0"/>
              <a:t>scan </a:t>
            </a:r>
            <a:r>
              <a:rPr lang="ko-KR" altLang="en-US" dirty="0"/>
              <a:t>값과 </a:t>
            </a:r>
            <a:r>
              <a:rPr lang="en-US" altLang="ko-KR" dirty="0"/>
              <a:t>map, </a:t>
            </a:r>
            <a:r>
              <a:rPr lang="en-US" altLang="ko-KR" dirty="0" err="1"/>
              <a:t>imu</a:t>
            </a:r>
            <a:r>
              <a:rPr lang="en-US" altLang="ko-KR" dirty="0"/>
              <a:t> </a:t>
            </a:r>
            <a:r>
              <a:rPr lang="ko-KR" altLang="en-US" dirty="0"/>
              <a:t>값을 살펴 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625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/scan </a:t>
            </a:r>
            <a:r>
              <a:rPr lang="ko-KR" altLang="en-US" dirty="0"/>
              <a:t>의 이름으로 된 </a:t>
            </a:r>
            <a:r>
              <a:rPr lang="en-US" altLang="ko-KR" dirty="0"/>
              <a:t>msg </a:t>
            </a:r>
            <a:r>
              <a:rPr lang="ko-KR" altLang="en-US" dirty="0"/>
              <a:t>파일의 포맷입니다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앵글 각도</a:t>
            </a:r>
            <a:r>
              <a:rPr lang="en-US" altLang="ko-KR" dirty="0"/>
              <a:t>(</a:t>
            </a:r>
            <a:r>
              <a:rPr lang="ko-KR" altLang="en-US" dirty="0"/>
              <a:t>스캔 시작부터 끝 각도</a:t>
            </a:r>
            <a:r>
              <a:rPr lang="en-US" altLang="ko-KR" dirty="0"/>
              <a:t> </a:t>
            </a:r>
            <a:r>
              <a:rPr lang="ko-KR" altLang="en-US" dirty="0"/>
              <a:t>측정 사이 간격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측정 사이 시간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스캔 사이 시간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범위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인텐시티스는</a:t>
            </a:r>
            <a:r>
              <a:rPr lang="ko-KR" altLang="en-US" dirty="0"/>
              <a:t> 사용하지 않고 있음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284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대충 이렇게 나온다 하고 넘어가기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467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아까 기존 설명해드렸던 </a:t>
            </a:r>
            <a:r>
              <a:rPr lang="en-US" altLang="ko-KR" dirty="0"/>
              <a:t>2</a:t>
            </a:r>
            <a:r>
              <a:rPr lang="ko-KR" altLang="en-US" dirty="0"/>
              <a:t>차원 격자 지도가 </a:t>
            </a:r>
            <a:r>
              <a:rPr lang="en-US" altLang="ko-KR" dirty="0"/>
              <a:t>map </a:t>
            </a:r>
            <a:r>
              <a:rPr lang="ko-KR" altLang="en-US" dirty="0"/>
              <a:t>토픽에선 출력됩니다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 </a:t>
            </a:r>
            <a:r>
              <a:rPr lang="ko-KR" altLang="en-US" dirty="0" err="1"/>
              <a:t>매타</a:t>
            </a:r>
            <a:r>
              <a:rPr lang="ko-KR" altLang="en-US" dirty="0"/>
              <a:t> 데이터와 </a:t>
            </a:r>
            <a:r>
              <a:rPr lang="ko-KR" altLang="en-US" dirty="0" err="1"/>
              <a:t>수치값이</a:t>
            </a:r>
            <a:r>
              <a:rPr lang="ko-KR" altLang="en-US" dirty="0"/>
              <a:t> 출력됩니다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726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대충 이렇게 나온다 하고 넘어가기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858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Imu</a:t>
            </a:r>
            <a:r>
              <a:rPr lang="en-US" altLang="ko-KR" dirty="0"/>
              <a:t> </a:t>
            </a:r>
            <a:r>
              <a:rPr lang="ko-KR" altLang="en-US" dirty="0" err="1"/>
              <a:t>포멧입니다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Orientation</a:t>
            </a:r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오도메트리에서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사용되었듯이 사분위수 형태의 빈 공간의 방향을 나타냅니다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방향성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각속도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angular_velocity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아까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오도메트리에서도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사용되었던 각이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이동될때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속도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가속도 등을 나타냅니다</a:t>
            </a:r>
            <a:endParaRPr lang="en-US" altLang="ko-KR" b="0" i="0" dirty="0">
              <a:solidFill>
                <a:srgbClr val="333333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333333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여기서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IMU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는 간단히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설명드리면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8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이번 챕터에선 현재 </a:t>
            </a:r>
            <a:r>
              <a:rPr lang="ko-KR" altLang="en-US" dirty="0" err="1"/>
              <a:t>터틀봇의</a:t>
            </a:r>
            <a:r>
              <a:rPr lang="en-US" altLang="ko-KR" dirty="0"/>
              <a:t> </a:t>
            </a:r>
            <a:r>
              <a:rPr lang="ko-KR" altLang="en-US" dirty="0"/>
              <a:t>구조 및 활용을 주제로 하여 기초적인 설명 및 발행하는 토픽 정보를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Imu</a:t>
            </a:r>
            <a:r>
              <a:rPr lang="en-US" altLang="ko-KR" dirty="0"/>
              <a:t> </a:t>
            </a:r>
            <a:r>
              <a:rPr lang="ko-KR" altLang="en-US" dirty="0"/>
              <a:t>는 이러한 개념으로 </a:t>
            </a:r>
            <a:r>
              <a:rPr lang="ko-KR" altLang="en-US" dirty="0" err="1"/>
              <a:t>이뤄져있는데</a:t>
            </a:r>
            <a:endParaRPr lang="en-US" altLang="ko-KR" dirty="0"/>
          </a:p>
          <a:p>
            <a:r>
              <a:rPr lang="ko-KR" altLang="en-US" dirty="0"/>
              <a:t>간단히 </a:t>
            </a:r>
            <a:r>
              <a:rPr lang="ko-KR" altLang="en-US" dirty="0" err="1"/>
              <a:t>자이로스코프로</a:t>
            </a:r>
            <a:r>
              <a:rPr lang="ko-KR" altLang="en-US" dirty="0"/>
              <a:t> 회전을 측정하고 가속도 센서로 가속도를 측정하여</a:t>
            </a:r>
            <a:endParaRPr lang="en-US" altLang="ko-KR" dirty="0"/>
          </a:p>
          <a:p>
            <a:r>
              <a:rPr lang="ko-KR" altLang="en-US" dirty="0"/>
              <a:t>로봇의 좌표를 추정하거나 움직임을 표시하는 기능이라고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75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이런 포맷으로 출력이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/>
              <a:t>Slam </a:t>
            </a:r>
            <a:r>
              <a:rPr lang="ko-KR" altLang="en-US" dirty="0"/>
              <a:t>에서 발행되는 기본 토픽에 대한 설명을 마치고 네비게이션 파트를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198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 슬램을 기반으로 네비게이션을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177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네비게이션의 기본 개념은 저번 </a:t>
            </a:r>
            <a:r>
              <a:rPr lang="ko-KR" altLang="en-US" dirty="0" err="1"/>
              <a:t>교육때</a:t>
            </a:r>
            <a:r>
              <a:rPr lang="ko-KR" altLang="en-US" dirty="0"/>
              <a:t> 살펴보았으니</a:t>
            </a:r>
            <a:endParaRPr lang="en-US" altLang="ko-KR" dirty="0"/>
          </a:p>
          <a:p>
            <a:r>
              <a:rPr lang="ko-KR" altLang="en-US" dirty="0"/>
              <a:t>바로 런치 파일의 구성을 확인해보겠습니다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기본적으로 모델 부분을 </a:t>
            </a:r>
            <a:r>
              <a:rPr lang="ko-KR" altLang="en-US" dirty="0" err="1"/>
              <a:t>로딩하는</a:t>
            </a:r>
            <a:r>
              <a:rPr lang="ko-KR" altLang="en-US" dirty="0"/>
              <a:t> 부분 등 슬램과 동일한 부분이 많고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네비게이션은 만들어진 </a:t>
            </a:r>
            <a:endParaRPr lang="en-US" altLang="ko-KR" dirty="0"/>
          </a:p>
          <a:p>
            <a:r>
              <a:rPr lang="en-US" altLang="ko-KR" dirty="0"/>
              <a:t>Map </a:t>
            </a:r>
            <a:r>
              <a:rPr lang="ko-KR" altLang="en-US" dirty="0"/>
              <a:t>서버를 실행하는 부분과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로컬라이징</a:t>
            </a:r>
            <a:r>
              <a:rPr lang="ko-KR" altLang="en-US" dirty="0"/>
              <a:t> 기법인 </a:t>
            </a:r>
            <a:endParaRPr lang="en-US" altLang="ko-KR" dirty="0"/>
          </a:p>
          <a:p>
            <a:r>
              <a:rPr lang="en-US" altLang="ko-KR" dirty="0" err="1"/>
              <a:t>Amcl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ko-KR" altLang="en-US" dirty="0"/>
              <a:t>이동 관련 </a:t>
            </a:r>
            <a:r>
              <a:rPr lang="en-US" altLang="ko-KR" dirty="0" err="1"/>
              <a:t>move_base</a:t>
            </a:r>
            <a:r>
              <a:rPr lang="en-US" altLang="ko-KR" dirty="0"/>
              <a:t> </a:t>
            </a:r>
            <a:r>
              <a:rPr lang="ko-KR" altLang="en-US" dirty="0"/>
              <a:t>를 실행하는 부분이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맵서버</a:t>
            </a:r>
            <a:r>
              <a:rPr lang="ko-KR" altLang="en-US" dirty="0"/>
              <a:t> 부분을 먼저 확인해 보고 </a:t>
            </a:r>
            <a:r>
              <a:rPr lang="en-US" altLang="ko-KR" dirty="0"/>
              <a:t>AMCL </a:t>
            </a:r>
            <a:r>
              <a:rPr lang="ko-KR" altLang="en-US" dirty="0"/>
              <a:t>과 </a:t>
            </a:r>
            <a:r>
              <a:rPr lang="en-US" altLang="ko-KR" dirty="0" err="1"/>
              <a:t>move_base</a:t>
            </a:r>
            <a:r>
              <a:rPr lang="en-US" altLang="ko-KR" dirty="0"/>
              <a:t> </a:t>
            </a:r>
            <a:r>
              <a:rPr lang="ko-KR" altLang="en-US" dirty="0"/>
              <a:t>을 설명 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58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이전 </a:t>
            </a:r>
            <a:r>
              <a:rPr lang="en-US" altLang="ko-KR" dirty="0"/>
              <a:t>Slam </a:t>
            </a:r>
            <a:r>
              <a:rPr lang="ko-KR" altLang="en-US" dirty="0"/>
              <a:t>구성을 부시면 </a:t>
            </a:r>
            <a:r>
              <a:rPr lang="en-US" altLang="ko-KR" dirty="0" err="1"/>
              <a:t>map_server</a:t>
            </a:r>
            <a:r>
              <a:rPr lang="en-US" altLang="ko-KR" dirty="0"/>
              <a:t> </a:t>
            </a:r>
            <a:r>
              <a:rPr lang="ko-KR" altLang="en-US" dirty="0"/>
              <a:t>라는 노드가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노드를 통해 저희는 슬램에서 얻은 </a:t>
            </a:r>
            <a:r>
              <a:rPr lang="ko-KR" altLang="en-US" dirty="0" err="1"/>
              <a:t>맵을</a:t>
            </a:r>
            <a:r>
              <a:rPr lang="ko-KR" altLang="en-US" dirty="0"/>
              <a:t> 저장할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1295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현재 제가 </a:t>
            </a:r>
            <a:r>
              <a:rPr lang="en-US" altLang="ko-KR" dirty="0" err="1"/>
              <a:t>teleop</a:t>
            </a:r>
            <a:r>
              <a:rPr lang="en-US" altLang="ko-KR" dirty="0"/>
              <a:t> </a:t>
            </a:r>
            <a:r>
              <a:rPr lang="ko-KR" altLang="en-US" dirty="0"/>
              <a:t>을 통하여 그린 </a:t>
            </a:r>
            <a:r>
              <a:rPr lang="ko-KR" altLang="en-US" dirty="0" err="1"/>
              <a:t>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지도를 통해 네비게이션을 해야 하니 초기 그린 이 맵 파일을 저장해야 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위에 적어 놓은 명령을 입력하면 </a:t>
            </a:r>
            <a:r>
              <a:rPr lang="en-US" altLang="ko-KR" dirty="0"/>
              <a:t>map </a:t>
            </a:r>
            <a:r>
              <a:rPr lang="ko-KR" altLang="en-US" dirty="0"/>
              <a:t>이 저장됩니다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2289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</a:t>
            </a:r>
            <a:r>
              <a:rPr lang="ko-KR" altLang="en-US" dirty="0"/>
              <a:t>은 두가지 형태로 저장이 되는데</a:t>
            </a:r>
            <a:endParaRPr lang="en-US" altLang="ko-KR" dirty="0"/>
          </a:p>
          <a:p>
            <a:r>
              <a:rPr lang="en-US" altLang="ko-KR" dirty="0" err="1"/>
              <a:t>Pgm</a:t>
            </a:r>
            <a:r>
              <a:rPr lang="en-US" altLang="ko-KR" dirty="0"/>
              <a:t> </a:t>
            </a:r>
            <a:r>
              <a:rPr lang="ko-KR" altLang="en-US" dirty="0"/>
              <a:t>포맷의 이미지 파일과 </a:t>
            </a:r>
            <a:r>
              <a:rPr lang="en-US" altLang="ko-KR" dirty="0"/>
              <a:t>meta </a:t>
            </a:r>
            <a:r>
              <a:rPr lang="ko-KR" altLang="en-US" dirty="0"/>
              <a:t>정보를 담은 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파일 두가지로 저장됩니다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 파일을 불러 네비게이션의 </a:t>
            </a:r>
            <a:r>
              <a:rPr lang="ko-KR" altLang="en-US" dirty="0" err="1"/>
              <a:t>맵으로</a:t>
            </a:r>
            <a:r>
              <a:rPr lang="ko-KR" altLang="en-US" dirty="0"/>
              <a:t> 활용하게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실행 전 위 런치 파일에서 잠깐 집고 이야기가 나왔던 </a:t>
            </a:r>
            <a:r>
              <a:rPr lang="en-US" altLang="ko-KR" dirty="0" err="1"/>
              <a:t>amcl</a:t>
            </a:r>
            <a:r>
              <a:rPr lang="ko-KR" altLang="en-US" dirty="0"/>
              <a:t>을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670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  <a:p>
            <a:r>
              <a:rPr lang="ko-KR" altLang="en-US" dirty="0"/>
              <a:t>개념적인 접근으론 </a:t>
            </a:r>
            <a:r>
              <a:rPr lang="en-US" altLang="ko-KR" dirty="0"/>
              <a:t>AMCL</a:t>
            </a:r>
            <a:r>
              <a:rPr lang="ko-KR" altLang="en-US" dirty="0"/>
              <a:t>은 </a:t>
            </a:r>
            <a:r>
              <a:rPr lang="en-US" altLang="ko-KR" dirty="0"/>
              <a:t>LIDAR </a:t>
            </a:r>
            <a:r>
              <a:rPr lang="ko-KR" altLang="en-US" dirty="0"/>
              <a:t>센서를 이용해 주변의 벽과 적재 환경 등을 미리 스캔하여 지도로 등록하고</a:t>
            </a:r>
            <a:r>
              <a:rPr lang="en-US" altLang="ko-KR" dirty="0"/>
              <a:t>, </a:t>
            </a:r>
            <a:r>
              <a:rPr lang="ko-KR" altLang="en-US" dirty="0"/>
              <a:t>현재 입력된 </a:t>
            </a:r>
            <a:r>
              <a:rPr lang="en-US" altLang="ko-KR" dirty="0"/>
              <a:t>LIDAR</a:t>
            </a:r>
            <a:r>
              <a:rPr lang="ko-KR" altLang="en-US" dirty="0"/>
              <a:t>센서 정보를 이용해 로봇의 위치와 자세 정보를 일종의 </a:t>
            </a:r>
            <a:r>
              <a:rPr lang="ko-KR" altLang="en-US" dirty="0" err="1"/>
              <a:t>파티클</a:t>
            </a:r>
            <a:r>
              <a:rPr lang="ko-KR" altLang="en-US" dirty="0"/>
              <a:t> 필터</a:t>
            </a:r>
            <a:r>
              <a:rPr lang="en-US" altLang="ko-KR" dirty="0"/>
              <a:t>(particle filter) </a:t>
            </a:r>
            <a:r>
              <a:rPr lang="ko-KR" altLang="en-US" dirty="0"/>
              <a:t>알고리즘을 통해 현재 로봇의 위치를 추정하게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원리적은 접근으론 이전 위치와 </a:t>
            </a:r>
            <a:r>
              <a:rPr lang="ko-KR" altLang="en-US" dirty="0" err="1"/>
              <a:t>엔코더</a:t>
            </a:r>
            <a:r>
              <a:rPr lang="ko-KR" altLang="en-US" dirty="0"/>
              <a:t> 정보를 이용하여 다음 위치를 예측하고 센서 정보를 기반으로 보정하여 정확도를 개선한 현재 위치의 확률을 기하는 기법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이때 현재 위치 확률을 이용하여 </a:t>
            </a:r>
            <a:r>
              <a:rPr lang="ko-KR" altLang="en-US" dirty="0" err="1"/>
              <a:t>파티클</a:t>
            </a:r>
            <a:r>
              <a:rPr lang="ko-KR" altLang="en-US" dirty="0"/>
              <a:t> 필터로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ko-KR" altLang="en-US" dirty="0" err="1"/>
              <a:t>파티클을</a:t>
            </a:r>
            <a:r>
              <a:rPr lang="ko-KR" altLang="en-US" dirty="0"/>
              <a:t> 생성하여 위치를 추정하는 순서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정확히 이해는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파라미터는</a:t>
            </a:r>
            <a:endParaRPr lang="en-US" altLang="ko-KR" dirty="0"/>
          </a:p>
          <a:p>
            <a:r>
              <a:rPr lang="ko-KR" altLang="en-US" dirty="0"/>
              <a:t>필터 관련 파라미터  </a:t>
            </a:r>
            <a:r>
              <a:rPr lang="en-US" altLang="ko-KR" dirty="0"/>
              <a:t>,</a:t>
            </a:r>
            <a:r>
              <a:rPr lang="ko-KR" altLang="en-US" dirty="0"/>
              <a:t>센서 관련 파라미터</a:t>
            </a:r>
            <a:r>
              <a:rPr lang="en-US" altLang="ko-KR" dirty="0"/>
              <a:t>, </a:t>
            </a:r>
            <a:r>
              <a:rPr lang="ko-KR" altLang="en-US" dirty="0" err="1"/>
              <a:t>오도메트리</a:t>
            </a:r>
            <a:r>
              <a:rPr lang="ko-KR" altLang="en-US" dirty="0"/>
              <a:t> 관련 파라미터  등으로 구성됩니다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항목별은 </a:t>
            </a:r>
            <a:r>
              <a:rPr lang="en-US" altLang="ko-KR" dirty="0"/>
              <a:t>365p </a:t>
            </a:r>
            <a:r>
              <a:rPr lang="ko-KR" altLang="en-US" dirty="0"/>
              <a:t>에 명시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7277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파라미터 설명을 간단히 하면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이동 계획 부분과 </a:t>
            </a:r>
            <a:r>
              <a:rPr lang="ko-KR" altLang="en-US" dirty="0" err="1"/>
              <a:t>코스트맵</a:t>
            </a:r>
            <a:r>
              <a:rPr lang="ko-KR" altLang="en-US" dirty="0"/>
              <a:t> 관련 부분으로 나눠지는데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코스트 </a:t>
            </a:r>
            <a:r>
              <a:rPr lang="ko-KR" altLang="en-US" dirty="0" err="1"/>
              <a:t>맵은</a:t>
            </a:r>
            <a:r>
              <a:rPr lang="ko-KR" altLang="en-US" dirty="0"/>
              <a:t> 이전 </a:t>
            </a:r>
            <a:r>
              <a:rPr lang="ko-KR" altLang="en-US" dirty="0" err="1"/>
              <a:t>설명드린</a:t>
            </a:r>
            <a:r>
              <a:rPr lang="ko-KR" altLang="en-US" dirty="0"/>
              <a:t> 점유 격자 지도를 기반으로 로봇이 이동불가영역과 이동가능영역을 판별하는데 이때 사용되는 개념입니다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이제 여기선 로봇의 외형 치수나 장애물에 에 어디까지 접근 못하게 하는지 등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공통 개념인 속도를 명령 주는 컨트롤 주기나 복구 동작할 때 로봇의 움직임 허용하는 시간  등 동작 관련 부분과 </a:t>
            </a:r>
            <a:endParaRPr lang="en-US" altLang="ko-KR" dirty="0"/>
          </a:p>
          <a:p>
            <a:r>
              <a:rPr lang="ko-KR" altLang="en-US" dirty="0"/>
              <a:t>전역적 동작 계획 설정인 </a:t>
            </a:r>
            <a:r>
              <a:rPr lang="en-US" altLang="ko-KR" dirty="0" err="1"/>
              <a:t>global_costamp</a:t>
            </a:r>
            <a:r>
              <a:rPr lang="en-US" altLang="ko-KR" dirty="0"/>
              <a:t> </a:t>
            </a:r>
            <a:r>
              <a:rPr lang="ko-KR" altLang="en-US" dirty="0"/>
              <a:t>부분과 국부 이동에 모션 계획에 사용되는 </a:t>
            </a:r>
            <a:r>
              <a:rPr lang="en-US" altLang="ko-KR" dirty="0" err="1"/>
              <a:t>local_costmap</a:t>
            </a:r>
            <a:r>
              <a:rPr lang="ko-KR" altLang="en-US" dirty="0"/>
              <a:t>으로 나눠집니다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이동 계획 관련 부분은 </a:t>
            </a:r>
            <a:endParaRPr lang="en-US" altLang="ko-KR" dirty="0"/>
          </a:p>
          <a:p>
            <a:r>
              <a:rPr lang="en-US" altLang="ko-KR" dirty="0"/>
              <a:t>DWA </a:t>
            </a:r>
            <a:r>
              <a:rPr lang="ko-KR" altLang="en-US" dirty="0"/>
              <a:t>라고 명시 되어있는데 이 </a:t>
            </a:r>
            <a:r>
              <a:rPr lang="ko-KR" altLang="en-US" dirty="0" err="1"/>
              <a:t>부븐은</a:t>
            </a:r>
            <a:r>
              <a:rPr lang="ko-KR" altLang="en-US" dirty="0"/>
              <a:t> </a:t>
            </a:r>
            <a:r>
              <a:rPr lang="en-US" altLang="ko-KR" dirty="0" err="1"/>
              <a:t>costmap</a:t>
            </a:r>
            <a:r>
              <a:rPr lang="en-US" altLang="ko-KR" dirty="0"/>
              <a:t> </a:t>
            </a:r>
            <a:r>
              <a:rPr lang="ko-KR" altLang="en-US" dirty="0"/>
              <a:t>이후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8585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고정 지도의 전체 영역을 대상으로 이동 계획을 수립하는데 이때의 출력물이 </a:t>
            </a:r>
            <a:r>
              <a:rPr lang="en-US" altLang="ko-KR" dirty="0" err="1"/>
              <a:t>global_costmap</a:t>
            </a:r>
            <a:endParaRPr lang="en-US" altLang="ko-KR" dirty="0"/>
          </a:p>
          <a:p>
            <a:r>
              <a:rPr lang="ko-KR" altLang="en-US" dirty="0"/>
              <a:t>국부 이동경로 계획서 로봇을 중심으로 일부 한정된 영역에 대해 이동계획을 </a:t>
            </a:r>
            <a:r>
              <a:rPr lang="ko-KR" altLang="en-US" dirty="0" err="1"/>
              <a:t>할때나</a:t>
            </a:r>
            <a:r>
              <a:rPr lang="ko-KR" altLang="en-US" dirty="0"/>
              <a:t> 회피에 사용되는 지도가 </a:t>
            </a:r>
            <a:r>
              <a:rPr lang="en-US" altLang="ko-KR" dirty="0" err="1"/>
              <a:t>local_costmap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글로벌 </a:t>
            </a:r>
            <a:r>
              <a:rPr lang="ko-KR" altLang="en-US" dirty="0" err="1"/>
              <a:t>맵말고</a:t>
            </a:r>
            <a:r>
              <a:rPr lang="ko-KR" altLang="en-US" dirty="0"/>
              <a:t> 로컬 </a:t>
            </a:r>
            <a:r>
              <a:rPr lang="ko-KR" altLang="en-US" dirty="0" err="1"/>
              <a:t>맵도</a:t>
            </a:r>
            <a:r>
              <a:rPr lang="ko-KR" altLang="en-US" dirty="0"/>
              <a:t> 두는지는 아직 파악 </a:t>
            </a:r>
            <a:r>
              <a:rPr lang="en-US" altLang="ko-KR" dirty="0"/>
              <a:t>x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명시된 부분이 전역과 로컬인데 왜 두개를 나눠 구성하는지는 더 확인해봐야 할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자료는 찾아 놨는데 아직 해석을 다 못함 </a:t>
            </a:r>
            <a:endParaRPr lang="en-US" altLang="ko-KR" dirty="0"/>
          </a:p>
          <a:p>
            <a:r>
              <a:rPr lang="ko-KR" altLang="en-US" dirty="0"/>
              <a:t>수식이거나 영어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213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우선 앞으로 각 센서 별 토픽을 확인할 예정이기 때문에 저희가 구입한 </a:t>
            </a:r>
            <a:r>
              <a:rPr lang="ko-KR" altLang="en-US" dirty="0" err="1"/>
              <a:t>터틀봇</a:t>
            </a:r>
            <a:r>
              <a:rPr lang="en-US" altLang="ko-KR" dirty="0"/>
              <a:t>3 </a:t>
            </a:r>
            <a:r>
              <a:rPr lang="ko-KR" altLang="en-US" dirty="0" err="1"/>
              <a:t>와플파이</a:t>
            </a:r>
            <a:r>
              <a:rPr lang="ko-KR" altLang="en-US" dirty="0"/>
              <a:t> 기준으로 하드웨어 리뷰 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버거 모델과 </a:t>
            </a:r>
            <a:r>
              <a:rPr lang="ko-KR" altLang="en-US" dirty="0" err="1"/>
              <a:t>와플</a:t>
            </a:r>
            <a:r>
              <a:rPr lang="ko-KR" altLang="en-US" dirty="0"/>
              <a:t> 모델의 차이는</a:t>
            </a:r>
            <a:endParaRPr lang="en-US" altLang="ko-KR" dirty="0"/>
          </a:p>
          <a:p>
            <a:r>
              <a:rPr lang="ko-KR" altLang="en-US" dirty="0"/>
              <a:t>기구부가 좀 더 물건을 적재하기 편하다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고토크의</a:t>
            </a:r>
            <a:r>
              <a:rPr lang="ko-KR" altLang="en-US" dirty="0"/>
              <a:t> </a:t>
            </a:r>
            <a:r>
              <a:rPr lang="ko-KR" altLang="en-US" dirty="0" err="1"/>
              <a:t>액추에이터</a:t>
            </a:r>
            <a:r>
              <a:rPr lang="en-US" altLang="ko-KR" dirty="0"/>
              <a:t>(</a:t>
            </a:r>
            <a:r>
              <a:rPr lang="ko-KR" altLang="en-US" dirty="0"/>
              <a:t>다이나믹 셀</a:t>
            </a:r>
            <a:r>
              <a:rPr lang="en-US" altLang="ko-KR" dirty="0"/>
              <a:t>)</a:t>
            </a:r>
            <a:r>
              <a:rPr lang="ko-KR" altLang="en-US" dirty="0"/>
              <a:t>를 사용하고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인텔 프로레서 기반 고성능 </a:t>
            </a:r>
            <a:r>
              <a:rPr lang="en-US" altLang="ko-KR" dirty="0"/>
              <a:t>SBC</a:t>
            </a:r>
            <a:r>
              <a:rPr lang="ko-KR" altLang="en-US" dirty="0"/>
              <a:t>를 사용하고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Intel RealSense</a:t>
            </a:r>
            <a:r>
              <a:rPr lang="ko-KR" altLang="en-US" dirty="0"/>
              <a:t>가 사용되었다는 점이 차이가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와플</a:t>
            </a:r>
            <a:r>
              <a:rPr lang="ko-KR" altLang="en-US" dirty="0"/>
              <a:t> 파이 모델은 </a:t>
            </a:r>
            <a:endParaRPr lang="en-US" altLang="ko-KR" dirty="0"/>
          </a:p>
          <a:p>
            <a:r>
              <a:rPr lang="ko-KR" altLang="en-US" dirty="0" err="1"/>
              <a:t>와플</a:t>
            </a:r>
            <a:r>
              <a:rPr lang="ko-KR" altLang="en-US" dirty="0"/>
              <a:t> 파이 모델과 달리 라즈베리 파이를 차용하고 카메라 또한 라즈베리 전용 카메라를 사용하여 조금 더 저렴한 가격입니다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039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축 최대 </a:t>
            </a:r>
            <a:r>
              <a:rPr lang="ko-KR" altLang="en-US" dirty="0" err="1"/>
              <a:t>속도등</a:t>
            </a:r>
            <a:endParaRPr lang="en-US" altLang="ko-KR" dirty="0"/>
          </a:p>
          <a:p>
            <a:r>
              <a:rPr lang="ko-KR" altLang="en-US" dirty="0"/>
              <a:t>최종적으로 이동속도 명령을 로봇에 넘기는 패키지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로봇은 하드웨어의 한계로 최대 허용속도가 있는데 이를 다이나믹 윈도우라고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이 다이나믹 윈도우 상에서 로봇의 방향 속도 충돌을 고려하여 목적지에 다 다를 때 최대가 될 수 있는 병진속도와 회전 속도를 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속도를 구하여 이동하는게 </a:t>
            </a:r>
            <a:r>
              <a:rPr lang="en-US" altLang="ko-KR" dirty="0"/>
              <a:t>DWA </a:t>
            </a:r>
            <a:r>
              <a:rPr lang="ko-KR" altLang="en-US" dirty="0"/>
              <a:t>이동 방식입니다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671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돌아돌아 위 </a:t>
            </a:r>
            <a:r>
              <a:rPr lang="ko-KR" altLang="en-US" dirty="0" err="1"/>
              <a:t>설명드린</a:t>
            </a:r>
            <a:r>
              <a:rPr lang="ko-KR" altLang="en-US" dirty="0"/>
              <a:t> 구성으로 설정된 런치파일로 실행한 초기 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이상한점을 보자면 지금 실제 로봇의 위치와 </a:t>
            </a:r>
            <a:r>
              <a:rPr lang="en-US" altLang="ko-KR" dirty="0"/>
              <a:t>Rviz </a:t>
            </a:r>
            <a:r>
              <a:rPr lang="ko-KR" altLang="en-US" dirty="0"/>
              <a:t>의 환경에서 위치가 다릅니다 </a:t>
            </a:r>
            <a:endParaRPr lang="en-US" altLang="ko-KR" dirty="0"/>
          </a:p>
          <a:p>
            <a:r>
              <a:rPr lang="ko-KR" altLang="en-US" dirty="0"/>
              <a:t>네 </a:t>
            </a:r>
            <a:r>
              <a:rPr lang="ko-KR" altLang="en-US" dirty="0" err="1"/>
              <a:t>로컬라이징이</a:t>
            </a:r>
            <a:r>
              <a:rPr lang="ko-KR" altLang="en-US" dirty="0"/>
              <a:t> 안된 상태라고 보면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</a:t>
            </a:r>
            <a:r>
              <a:rPr lang="en-US" altLang="ko-KR" dirty="0" err="1"/>
              <a:t>amcl</a:t>
            </a:r>
            <a:r>
              <a:rPr lang="ko-KR" altLang="en-US" dirty="0"/>
              <a:t>기반으로 </a:t>
            </a:r>
            <a:r>
              <a:rPr lang="ko-KR" altLang="en-US" dirty="0" err="1"/>
              <a:t>로컬라이징을</a:t>
            </a:r>
            <a:r>
              <a:rPr lang="ko-KR" altLang="en-US" dirty="0"/>
              <a:t> 한다고 했는데 </a:t>
            </a:r>
            <a:r>
              <a:rPr lang="en-US" altLang="ko-KR" dirty="0"/>
              <a:t>rviz </a:t>
            </a:r>
            <a:r>
              <a:rPr lang="ko-KR" altLang="en-US" dirty="0"/>
              <a:t>상에서 어떻게 하는지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2607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맵에서</a:t>
            </a:r>
            <a:r>
              <a:rPr lang="ko-KR" altLang="en-US" dirty="0"/>
              <a:t> 로봇의 위치와 방향을 표시한 </a:t>
            </a:r>
            <a:r>
              <a:rPr lang="en-US" altLang="ko-KR" dirty="0"/>
              <a:t>2D Pose estimate</a:t>
            </a:r>
            <a:r>
              <a:rPr lang="ko-KR" altLang="en-US" dirty="0"/>
              <a:t>로 잡아줍니다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초기위치를 대략적으로 파악하기 위한 방법으로 정확한 위치를 지정하진 않아도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702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대략적인 위치를 잡습니다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근데 자세히 보면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311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이런 화살표로 이루어져 있는 것들인데 이게 대략적으로 이 방향에 이치가 있다 라는 걸 알려줍니다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이 상태에서 조금씩 방향을 움직이며 동작을 하면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336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조금씩 위치가 보정이 되며 화살표가 수렴하게 됩니다 저는 지금 따로 움직이진 않고 회전만 </a:t>
            </a:r>
            <a:r>
              <a:rPr lang="ko-KR" altLang="en-US" dirty="0" err="1"/>
              <a:t>시켯는데</a:t>
            </a:r>
            <a:r>
              <a:rPr lang="ko-KR" altLang="en-US" dirty="0"/>
              <a:t> 로봇 위치가 보정이 된 게 보여집니다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23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이렇게 위치를 잡은 후 표시된 </a:t>
            </a: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en-US" altLang="ko-KR" dirty="0"/>
              <a:t>nav</a:t>
            </a:r>
            <a:r>
              <a:rPr lang="ko-KR" altLang="en-US" dirty="0"/>
              <a:t> </a:t>
            </a:r>
            <a:r>
              <a:rPr lang="en-US" altLang="ko-KR" dirty="0"/>
              <a:t>goal </a:t>
            </a:r>
            <a:r>
              <a:rPr lang="ko-KR" altLang="en-US" dirty="0"/>
              <a:t>을 사용하면 네비게이션을 </a:t>
            </a:r>
            <a:r>
              <a:rPr lang="ko-KR" altLang="en-US" dirty="0" err="1"/>
              <a:t>동작시킬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739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동작 영상입니다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54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토픽 정보를 확인하기 위해 앞에 설명들인 </a:t>
            </a:r>
            <a:r>
              <a:rPr lang="ko-KR" altLang="en-US" sz="1200" dirty="0" err="1"/>
              <a:t>터틀봇을</a:t>
            </a:r>
            <a:r>
              <a:rPr lang="ko-KR" altLang="en-US" sz="1200" dirty="0"/>
              <a:t> 구동하면 좋지만</a:t>
            </a:r>
            <a:endParaRPr lang="en-US" altLang="ko-KR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하지만 저희는 지금 실제 </a:t>
            </a:r>
            <a:r>
              <a:rPr lang="ko-KR" altLang="en-US" sz="1200" dirty="0" err="1"/>
              <a:t>터틀봇을</a:t>
            </a:r>
            <a:r>
              <a:rPr lang="ko-KR" altLang="en-US" sz="1200" dirty="0"/>
              <a:t> 사용할 수 없기 때문에 </a:t>
            </a:r>
            <a:endParaRPr lang="en-US" altLang="ko-KR" sz="120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가상의 </a:t>
            </a:r>
            <a:r>
              <a:rPr lang="ko-KR" altLang="en-US" sz="1200" dirty="0" err="1"/>
              <a:t>터틀봇을</a:t>
            </a:r>
            <a:r>
              <a:rPr lang="ko-KR" altLang="en-US" sz="1200" dirty="0"/>
              <a:t> 만든 </a:t>
            </a:r>
            <a:r>
              <a:rPr lang="ko-KR" altLang="en-US" sz="1200" dirty="0" err="1"/>
              <a:t>터틀봇</a:t>
            </a:r>
            <a:r>
              <a:rPr lang="ko-KR" altLang="en-US" sz="1200" dirty="0"/>
              <a:t> </a:t>
            </a:r>
            <a:r>
              <a:rPr lang="en-US" altLang="ko-KR" sz="1200" dirty="0"/>
              <a:t>fake</a:t>
            </a:r>
            <a:r>
              <a:rPr lang="ko-KR" altLang="en-US" sz="1200" dirty="0"/>
              <a:t>를 실행했습니다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런치 파일의 구성을 보면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어떤 모델을 사용할지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모델의 외형 정의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특히 </a:t>
            </a:r>
            <a:r>
              <a:rPr lang="en-US" altLang="ko-KR" sz="1200" dirty="0"/>
              <a:t>description.launch.xml </a:t>
            </a:r>
            <a:r>
              <a:rPr lang="ko-KR" altLang="en-US" sz="1200" dirty="0"/>
              <a:t>이 부분을 보면 모델</a:t>
            </a:r>
            <a:r>
              <a:rPr lang="ko-KR" altLang="en-US" dirty="0"/>
              <a:t> </a:t>
            </a:r>
            <a:r>
              <a:rPr lang="en-US" altLang="ko-KR" dirty="0"/>
              <a:t>URDF</a:t>
            </a:r>
            <a:r>
              <a:rPr lang="ko-KR" altLang="en-US" dirty="0"/>
              <a:t> 에 대한 설정 </a:t>
            </a:r>
            <a:r>
              <a:rPr lang="en-US" altLang="ko-KR" dirty="0"/>
              <a:t>path</a:t>
            </a:r>
            <a:r>
              <a:rPr lang="ko-KR" altLang="en-US" dirty="0"/>
              <a:t>를 잡아주는 부분이 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URDF</a:t>
            </a:r>
            <a:r>
              <a:rPr lang="ko-KR" altLang="en-US" dirty="0"/>
              <a:t> 부분은 조금 이따 자세히 설명 드리겠습니다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</a:t>
            </a:r>
            <a:r>
              <a:rPr lang="ko-KR" altLang="en-US" dirty="0" err="1"/>
              <a:t>터틀봇</a:t>
            </a:r>
            <a:r>
              <a:rPr lang="en-US" altLang="ko-KR" dirty="0"/>
              <a:t>, tf </a:t>
            </a:r>
            <a:r>
              <a:rPr lang="ko-KR" altLang="en-US" dirty="0"/>
              <a:t>를 발행하는 </a:t>
            </a:r>
            <a:r>
              <a:rPr lang="en-US" altLang="ko-KR" dirty="0"/>
              <a:t>state </a:t>
            </a:r>
            <a:r>
              <a:rPr lang="ko-KR" altLang="en-US" dirty="0"/>
              <a:t>퍼블리셔 </a:t>
            </a:r>
            <a:r>
              <a:rPr lang="en-US" altLang="ko-KR" dirty="0"/>
              <a:t>,rviz </a:t>
            </a:r>
            <a:r>
              <a:rPr lang="ko-KR" altLang="en-US" dirty="0"/>
              <a:t>세개의 노드를 실행함을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45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Launch</a:t>
            </a:r>
            <a:r>
              <a:rPr lang="ko-KR" altLang="en-US" dirty="0"/>
              <a:t> 파일을 실행하게 되면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명시되어 있는 토픽들이 </a:t>
            </a:r>
            <a:r>
              <a:rPr lang="ko-KR" altLang="en-US" dirty="0" err="1"/>
              <a:t>퍼블리시가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Rqt_graph</a:t>
            </a:r>
            <a:r>
              <a:rPr lang="ko-KR" altLang="en-US" dirty="0"/>
              <a:t>를 통해 관계도를 보면 </a:t>
            </a:r>
            <a:r>
              <a:rPr lang="en-US" altLang="ko-KR" dirty="0"/>
              <a:t>fake </a:t>
            </a:r>
            <a:r>
              <a:rPr lang="ko-KR" altLang="en-US" dirty="0"/>
              <a:t>노드에서 </a:t>
            </a:r>
            <a:r>
              <a:rPr lang="en-US" altLang="ko-KR" dirty="0"/>
              <a:t>odom</a:t>
            </a:r>
            <a:r>
              <a:rPr lang="ko-KR" altLang="en-US" dirty="0"/>
              <a:t>이나 </a:t>
            </a:r>
            <a:r>
              <a:rPr lang="en-US" altLang="ko-KR" dirty="0"/>
              <a:t>tf</a:t>
            </a:r>
            <a:r>
              <a:rPr lang="ko-KR" altLang="en-US" dirty="0"/>
              <a:t>가 발행되고 </a:t>
            </a:r>
            <a:r>
              <a:rPr lang="en-US" altLang="ko-KR" dirty="0"/>
              <a:t>rviz</a:t>
            </a:r>
            <a:r>
              <a:rPr lang="ko-KR" altLang="en-US" dirty="0"/>
              <a:t>가 구독하고 있네요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토픽에 대해 설명 드리겠습니다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088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/odom </a:t>
            </a:r>
            <a:r>
              <a:rPr lang="ko-KR" altLang="en-US" dirty="0"/>
              <a:t>토픽입니다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Pose </a:t>
            </a:r>
            <a:r>
              <a:rPr lang="ko-KR" altLang="en-US" dirty="0"/>
              <a:t>부분은 즉 좌표평면상 위치   </a:t>
            </a:r>
            <a:r>
              <a:rPr lang="en-US" altLang="ko-KR" dirty="0"/>
              <a:t>~</a:t>
            </a:r>
            <a:r>
              <a:rPr lang="ko-KR" altLang="en-US" dirty="0"/>
              <a:t>부모 프레임 </a:t>
            </a:r>
            <a:r>
              <a:rPr lang="en-US" altLang="ko-KR" dirty="0"/>
              <a:t>~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Position </a:t>
            </a:r>
            <a:r>
              <a:rPr lang="ko-KR" altLang="en-US" dirty="0"/>
              <a:t>은 위치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Orientation</a:t>
            </a:r>
            <a:r>
              <a:rPr lang="ko-KR" altLang="en-US" b="0" i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사분위수 형태의 빈 공간의 방향을 나타냅니다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방향성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Twist </a:t>
            </a:r>
            <a:r>
              <a:rPr lang="ko-KR" altLang="en-US" dirty="0"/>
              <a:t>부분은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선속도와 각속도가 </a:t>
            </a:r>
            <a:r>
              <a:rPr lang="en-US" altLang="ko-KR" b="0" i="0" dirty="0">
                <a:solidFill>
                  <a:srgbClr val="5F5E42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차원 벡터로 전달되는 구조이다 </a:t>
            </a:r>
            <a:endParaRPr lang="en-US" altLang="ko-KR" b="0" i="0" dirty="0">
              <a:solidFill>
                <a:srgbClr val="5F5E42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회전이라고 생각하면 편합니다</a:t>
            </a:r>
            <a:r>
              <a:rPr lang="en-US" altLang="ko-KR" b="0" i="0" dirty="0">
                <a:solidFill>
                  <a:srgbClr val="5F5E42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https://m.blog.naver.com/PostView.nhn?blogId=keaton108&amp;logNo=60018808433&amp;proxyReferer=https:%2F%2Fwww.google.com%2F</a:t>
            </a:r>
            <a:endParaRPr lang="en-US" altLang="ko-KR" b="0" i="0" dirty="0">
              <a:solidFill>
                <a:srgbClr val="5F5E42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자식 프레임을 기준으로 구하게 되는데 쉽게 말하면 선속도는 매순간순간 접선 방향이 바뀌게 될 때 의 속도이고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각속도는 일정시간 동안에 얼마만큼 각을 이동시킬 수 있느냐 입니다</a:t>
            </a:r>
            <a:r>
              <a:rPr lang="en-US" altLang="ko-KR" dirty="0"/>
              <a:t>. 0</a:t>
            </a:r>
            <a:r>
              <a:rPr lang="ko-KR" altLang="en-US" dirty="0"/>
              <a:t>도 </a:t>
            </a:r>
            <a:r>
              <a:rPr lang="en-US" altLang="ko-KR" dirty="0"/>
              <a:t>-&gt; 90</a:t>
            </a:r>
            <a:r>
              <a:rPr lang="ko-KR" altLang="en-US" dirty="0"/>
              <a:t>도나 </a:t>
            </a:r>
            <a:r>
              <a:rPr lang="en-US" altLang="ko-KR" dirty="0"/>
              <a:t>90</a:t>
            </a:r>
            <a:r>
              <a:rPr lang="ko-KR" altLang="en-US" dirty="0"/>
              <a:t>도에서 </a:t>
            </a:r>
            <a:r>
              <a:rPr lang="en-US" altLang="ko-KR" dirty="0"/>
              <a:t>180</a:t>
            </a:r>
            <a:r>
              <a:rPr lang="ko-KR" altLang="en-US" dirty="0"/>
              <a:t>도의 각속도는 동일합니다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8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/tf </a:t>
            </a:r>
            <a:r>
              <a:rPr lang="ko-KR" altLang="en-US" dirty="0"/>
              <a:t>토픽입니다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자료에선 좌측 </a:t>
            </a:r>
            <a:r>
              <a:rPr lang="ko-KR" altLang="en-US" dirty="0" err="1"/>
              <a:t>휠과</a:t>
            </a:r>
            <a:r>
              <a:rPr lang="ko-KR" altLang="en-US" dirty="0"/>
              <a:t> 우측 </a:t>
            </a:r>
            <a:r>
              <a:rPr lang="ko-KR" altLang="en-US" dirty="0" err="1"/>
              <a:t>휠을</a:t>
            </a:r>
            <a:r>
              <a:rPr lang="ko-KR" altLang="en-US" dirty="0"/>
              <a:t> </a:t>
            </a:r>
            <a:r>
              <a:rPr lang="en-US" altLang="ko-KR" dirty="0"/>
              <a:t>tf </a:t>
            </a:r>
            <a:r>
              <a:rPr lang="ko-KR" altLang="en-US" dirty="0"/>
              <a:t>하는 </a:t>
            </a:r>
            <a:r>
              <a:rPr lang="en-US" altLang="ko-KR" dirty="0"/>
              <a:t>topic</a:t>
            </a:r>
            <a:r>
              <a:rPr lang="ko-KR" altLang="en-US" dirty="0"/>
              <a:t>을 발행하고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 err="1"/>
              <a:t>터틀봇에선</a:t>
            </a:r>
            <a:r>
              <a:rPr lang="ko-KR" altLang="en-US" dirty="0"/>
              <a:t> </a:t>
            </a:r>
            <a:r>
              <a:rPr lang="en-US" altLang="ko-KR" dirty="0" err="1"/>
              <a:t>base_footprint</a:t>
            </a:r>
            <a:r>
              <a:rPr lang="en-US" altLang="ko-KR" dirty="0"/>
              <a:t>, </a:t>
            </a:r>
            <a:r>
              <a:rPr lang="en-US" altLang="ko-KR" dirty="0" err="1"/>
              <a:t>base_link</a:t>
            </a:r>
            <a:r>
              <a:rPr lang="en-US" altLang="ko-KR" dirty="0"/>
              <a:t> , </a:t>
            </a:r>
            <a:r>
              <a:rPr lang="en-US" altLang="ko-KR" dirty="0" err="1"/>
              <a:t>base_scan</a:t>
            </a:r>
            <a:r>
              <a:rPr lang="en-US" altLang="ko-KR" dirty="0"/>
              <a:t> </a:t>
            </a:r>
            <a:r>
              <a:rPr lang="ko-KR" altLang="en-US" dirty="0"/>
              <a:t>등 여러 위치를 </a:t>
            </a:r>
            <a:r>
              <a:rPr lang="en-US" altLang="ko-KR" dirty="0"/>
              <a:t>TF </a:t>
            </a:r>
            <a:r>
              <a:rPr lang="ko-KR" altLang="en-US" dirty="0"/>
              <a:t>를 수행합니다</a:t>
            </a:r>
            <a:r>
              <a:rPr lang="en-US" altLang="ko-KR" dirty="0"/>
              <a:t>. </a:t>
            </a:r>
            <a:r>
              <a:rPr lang="ko-KR" altLang="en-US" dirty="0"/>
              <a:t>변환 방식은 같기 때문에 나중 장에서 상세 내용은 설명 드리겠습니다</a:t>
            </a:r>
            <a:r>
              <a:rPr lang="en-US" altLang="ko-KR" dirty="0"/>
              <a:t>.)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base_link</a:t>
            </a:r>
            <a:r>
              <a:rPr lang="en-US" altLang="ko-KR" dirty="0"/>
              <a:t> </a:t>
            </a:r>
            <a:r>
              <a:rPr lang="ko-KR" altLang="en-US" dirty="0"/>
              <a:t>프레임을 부모 프레임으로 기준하고 위치와 방향성을 나타냅니다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651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93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63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5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3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34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71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84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1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6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18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9696" y="2708921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ROS </a:t>
            </a:r>
            <a:r>
              <a:rPr lang="ko-KR" altLang="en-US" sz="4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전파교육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784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발표자 이 민 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07769" y="2276873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rgbClr val="1F497D">
                    <a:lumMod val="50000"/>
                  </a:srgbClr>
                </a:solidFill>
                <a:latin typeface="맑은 고딕"/>
                <a:ea typeface="맑은 고딕" panose="020B0503020000020004" pitchFamily="50" charset="-127"/>
              </a:rPr>
              <a:t>Slam / navigation</a:t>
            </a:r>
            <a:endParaRPr lang="ko-KR" altLang="en-US" sz="1400" b="1" dirty="0">
              <a:solidFill>
                <a:srgbClr val="1F497D">
                  <a:lumMod val="50000"/>
                </a:srgb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9816" y="5922422"/>
            <a:ext cx="36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NorthStar Consulting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ROS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Slam / navigation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BBCC14-68B6-4A10-8EF4-CE03A4985E5C}"/>
              </a:ext>
            </a:extLst>
          </p:cNvPr>
          <p:cNvSpPr/>
          <p:nvPr/>
        </p:nvSpPr>
        <p:spPr>
          <a:xfrm>
            <a:off x="1997242" y="1106905"/>
            <a:ext cx="2129589" cy="3128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Turtlebot3 fake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82E6A-2B20-4EB2-A985-F6C04F903932}"/>
              </a:ext>
            </a:extLst>
          </p:cNvPr>
          <p:cNvSpPr txBox="1"/>
          <p:nvPr/>
        </p:nvSpPr>
        <p:spPr>
          <a:xfrm>
            <a:off x="2159000" y="1854200"/>
            <a:ext cx="535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export TURTLEBOT3_MODEL=burger</a:t>
            </a:r>
          </a:p>
          <a:p>
            <a:r>
              <a:rPr lang="en-US" altLang="ko-KR" dirty="0"/>
              <a:t>or</a:t>
            </a:r>
          </a:p>
          <a:p>
            <a:r>
              <a:rPr lang="en-US" altLang="ko-KR" dirty="0"/>
              <a:t>export TURTLEBOT3_MODEL=waffle</a:t>
            </a:r>
          </a:p>
          <a:p>
            <a:endParaRPr lang="en-US" altLang="ko-KR" dirty="0"/>
          </a:p>
          <a:p>
            <a:r>
              <a:rPr lang="en-US" altLang="ko-KR" dirty="0"/>
              <a:t>roslaunch turtlebot3_fake turtlebot3_fake.launch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0846BF-BFCF-4F1C-99C8-059D2818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082211"/>
            <a:ext cx="8610864" cy="46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ROS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Slam / navigation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8737B4-73A2-4672-887A-32D99049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97" y="1082211"/>
            <a:ext cx="7746206" cy="54641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96304F-ADD7-48FB-9A11-881F3F51FA3F}"/>
              </a:ext>
            </a:extLst>
          </p:cNvPr>
          <p:cNvSpPr/>
          <p:nvPr/>
        </p:nvSpPr>
        <p:spPr>
          <a:xfrm>
            <a:off x="2222897" y="690131"/>
            <a:ext cx="3297039" cy="3199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turtlebot3_waffle_pi.urdf.xacro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87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6EF1E-36DD-4542-807B-A1E82DAC29F2}"/>
              </a:ext>
            </a:extLst>
          </p:cNvPr>
          <p:cNvSpPr txBox="1"/>
          <p:nvPr/>
        </p:nvSpPr>
        <p:spPr>
          <a:xfrm>
            <a:off x="3359696" y="2708921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Gazebo</a:t>
            </a:r>
            <a:endParaRPr kumimoji="0" lang="en-US" altLang="ko-KR" sz="44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72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8800" y="620688"/>
            <a:ext cx="112268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70436F-79A6-405B-9391-4261C61E0DC4}"/>
              </a:ext>
            </a:extLst>
          </p:cNvPr>
          <p:cNvSpPr/>
          <p:nvPr/>
        </p:nvSpPr>
        <p:spPr>
          <a:xfrm>
            <a:off x="1161436" y="1040394"/>
            <a:ext cx="2714458" cy="3199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turtlebot3_world.launch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1EE1B-5107-4457-8235-3CAB5F4D7DAB}"/>
              </a:ext>
            </a:extLst>
          </p:cNvPr>
          <p:cNvSpPr txBox="1"/>
          <p:nvPr/>
        </p:nvSpPr>
        <p:spPr>
          <a:xfrm>
            <a:off x="711201" y="1519039"/>
            <a:ext cx="1107439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&lt;launch&gt;</a:t>
            </a:r>
          </a:p>
          <a:p>
            <a:r>
              <a:rPr lang="en-US" altLang="ko-KR" sz="1600" dirty="0"/>
              <a:t>  &lt;arg name="model" default="$(env TURTLEBOT3_MODEL)" doc="model type [burger, waffle, waffle_pi]"/&gt;</a:t>
            </a:r>
          </a:p>
          <a:p>
            <a:r>
              <a:rPr lang="en-US" altLang="ko-KR" sz="1600" dirty="0"/>
              <a:t>  &lt;arg name="x_pos" default="-2.0"/&gt;</a:t>
            </a:r>
          </a:p>
          <a:p>
            <a:r>
              <a:rPr lang="en-US" altLang="ko-KR" sz="1600" dirty="0"/>
              <a:t>  &lt;arg name="y_pos" default="-0.5"/&gt;</a:t>
            </a:r>
          </a:p>
          <a:p>
            <a:r>
              <a:rPr lang="en-US" altLang="ko-KR" sz="1600" dirty="0"/>
              <a:t>  &lt;arg name="z_pos" default="0.0"/&gt;</a:t>
            </a:r>
          </a:p>
          <a:p>
            <a:r>
              <a:rPr lang="en-US" altLang="ko-KR" sz="1600" dirty="0"/>
              <a:t>  &lt;include file="$(find gazebo_ros)/launch/empty_world.launch"&gt;</a:t>
            </a:r>
          </a:p>
          <a:p>
            <a:r>
              <a:rPr lang="en-US" altLang="ko-KR" sz="1600" dirty="0"/>
              <a:t>    &lt;arg name="world_name" value="$(find turtlebot3_gazebo)/worlds/turtlebot3_world.world"/&gt;</a:t>
            </a:r>
          </a:p>
          <a:p>
            <a:r>
              <a:rPr lang="en-US" altLang="ko-KR" sz="1600" dirty="0"/>
              <a:t>    &lt;arg name="paused" value="false"/&gt;</a:t>
            </a:r>
          </a:p>
          <a:p>
            <a:r>
              <a:rPr lang="en-US" altLang="ko-KR" sz="1600" dirty="0"/>
              <a:t>    &lt;arg name="use_sim_time" value="true"/&gt;</a:t>
            </a:r>
          </a:p>
          <a:p>
            <a:r>
              <a:rPr lang="en-US" altLang="ko-KR" sz="1600" dirty="0"/>
              <a:t>    &lt;arg name="gui" value="true"/&gt;</a:t>
            </a:r>
          </a:p>
          <a:p>
            <a:r>
              <a:rPr lang="en-US" altLang="ko-KR" sz="1600" dirty="0"/>
              <a:t>    &lt;arg name="headless" value="false"/&gt;</a:t>
            </a:r>
          </a:p>
          <a:p>
            <a:r>
              <a:rPr lang="en-US" altLang="ko-KR" sz="1600" dirty="0"/>
              <a:t>    &lt;arg name="debug" value="false"/&gt;</a:t>
            </a:r>
          </a:p>
          <a:p>
            <a:r>
              <a:rPr lang="en-US" altLang="ko-KR" sz="1600" dirty="0"/>
              <a:t>  &lt;/include&gt;</a:t>
            </a:r>
          </a:p>
          <a:p>
            <a:r>
              <a:rPr lang="en-US" altLang="ko-KR" sz="1600" dirty="0"/>
              <a:t>  &lt;param name="robot_description" command="$(find xacro)/xacro --inorder $(find turtlebot3_description)/urdf/turtlebot3_$(arg model).urdf.xacro" /&gt;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&lt;node pkg="gazebo_ros" type="spawn_model" name="spawn_urdf"  args="-urdf -model turtlebot3_$(arg model) -x $(arg x_pos) -y $(arg y_pos) -z $(arg z_pos) -param robot_description" /&gt;</a:t>
            </a:r>
          </a:p>
          <a:p>
            <a:r>
              <a:rPr lang="en-US" altLang="ko-KR" sz="1600" dirty="0"/>
              <a:t>&lt;/launch&gt;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5959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8800" y="620688"/>
            <a:ext cx="112268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70436F-79A6-405B-9391-4261C61E0DC4}"/>
              </a:ext>
            </a:extLst>
          </p:cNvPr>
          <p:cNvSpPr/>
          <p:nvPr/>
        </p:nvSpPr>
        <p:spPr>
          <a:xfrm>
            <a:off x="1009408" y="971098"/>
            <a:ext cx="2714458" cy="3199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turtlebot3_world.world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0AF979-BAE1-4274-960B-9EF22722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32" y="1360298"/>
            <a:ext cx="6534150" cy="5267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A73FF2-C779-4358-B20B-B951A2BEF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582" y="1360298"/>
            <a:ext cx="4467225" cy="31623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E6AD9CF-9D3D-46C6-9141-36DD8205EFA0}"/>
              </a:ext>
            </a:extLst>
          </p:cNvPr>
          <p:cNvCxnSpPr/>
          <p:nvPr/>
        </p:nvCxnSpPr>
        <p:spPr>
          <a:xfrm>
            <a:off x="7708900" y="1866900"/>
            <a:ext cx="28829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31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08100" y="620688"/>
            <a:ext cx="95758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D6645B-DFC3-476A-8FB9-1B53F90CE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51" y="940761"/>
            <a:ext cx="8664497" cy="56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1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08100" y="620688"/>
            <a:ext cx="95758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4217B-C56C-4D5B-AD01-C76D2A122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68" y="940761"/>
            <a:ext cx="8407664" cy="551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2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6EF1E-36DD-4542-807B-A1E82DAC29F2}"/>
              </a:ext>
            </a:extLst>
          </p:cNvPr>
          <p:cNvSpPr txBox="1"/>
          <p:nvPr/>
        </p:nvSpPr>
        <p:spPr>
          <a:xfrm>
            <a:off x="3359696" y="2708921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</a:t>
            </a:r>
          </a:p>
        </p:txBody>
      </p:sp>
    </p:spTree>
    <p:extLst>
      <p:ext uri="{BB962C8B-B14F-4D97-AF65-F5344CB8AC3E}">
        <p14:creationId xmlns:p14="http://schemas.microsoft.com/office/powerpoint/2010/main" val="265343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22A620-1034-4278-A542-11B70A68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38" y="1019099"/>
            <a:ext cx="7034744" cy="53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0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07768" y="141277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1F497D"/>
                </a:solidFill>
                <a:latin typeface="맑은 고딕"/>
                <a:ea typeface="맑은 고딕" panose="020B0503020000020004" pitchFamily="50" charset="-127"/>
              </a:rPr>
              <a:t>[ Gmapping </a:t>
            </a:r>
            <a:r>
              <a:rPr lang="ko-KR" altLang="en-US" b="1" spc="-150" dirty="0">
                <a:solidFill>
                  <a:srgbClr val="1F497D"/>
                </a:solidFill>
                <a:latin typeface="맑은 고딕"/>
                <a:ea typeface="맑은 고딕" panose="020B0503020000020004" pitchFamily="50" charset="-127"/>
              </a:rPr>
              <a:t>무엇인가  </a:t>
            </a:r>
            <a:r>
              <a:rPr lang="en-US" altLang="ko-KR" b="1" spc="-150" dirty="0">
                <a:solidFill>
                  <a:srgbClr val="1F497D"/>
                </a:solidFill>
                <a:latin typeface="맑은 고딕"/>
                <a:ea typeface="맑은 고딕" panose="020B0503020000020004" pitchFamily="50" charset="-127"/>
              </a:rPr>
              <a:t>]</a:t>
            </a:r>
            <a:endParaRPr lang="ko-KR" altLang="en-US" b="1" spc="-150" dirty="0">
              <a:solidFill>
                <a:srgbClr val="1F497D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BACF22E-785F-4A83-892A-612AB2E57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557909"/>
              </p:ext>
            </p:extLst>
          </p:nvPr>
        </p:nvGraphicFramePr>
        <p:xfrm>
          <a:off x="2099556" y="2656519"/>
          <a:ext cx="7992888" cy="34196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43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9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1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/>
                        <a:t>특징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/>
                        <a:t>OpenSLAM</a:t>
                      </a:r>
                      <a:r>
                        <a:rPr lang="ko-KR" altLang="en-US" sz="1100" dirty="0"/>
                        <a:t>에서 공개한 </a:t>
                      </a:r>
                      <a:r>
                        <a:rPr lang="en-US" altLang="ko-KR" sz="1100" dirty="0"/>
                        <a:t>SLAM</a:t>
                      </a:r>
                      <a:r>
                        <a:rPr lang="ko-KR" altLang="en-US" sz="1100" dirty="0"/>
                        <a:t>의 종류로 </a:t>
                      </a:r>
                      <a:r>
                        <a:rPr lang="en-US" altLang="ko-KR" sz="1100" dirty="0"/>
                        <a:t>ROS</a:t>
                      </a:r>
                      <a:r>
                        <a:rPr lang="ko-KR" altLang="en-US" sz="1100" dirty="0"/>
                        <a:t>에서 패키지를 제공한다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ctr"/>
                      <a:endParaRPr lang="en-US" altLang="ko-KR" sz="1100" dirty="0"/>
                    </a:p>
                    <a:p>
                      <a:pPr algn="ctr"/>
                      <a:r>
                        <a:rPr lang="ko-KR" altLang="en-US" sz="1100" dirty="0" err="1"/>
                        <a:t>파티클</a:t>
                      </a:r>
                      <a:r>
                        <a:rPr lang="ko-KR" altLang="en-US" sz="1100" dirty="0"/>
                        <a:t> 필터를 사용하며 그리드 </a:t>
                      </a:r>
                      <a:r>
                        <a:rPr lang="ko-KR" altLang="en-US" sz="1100" dirty="0" err="1"/>
                        <a:t>맵을</a:t>
                      </a:r>
                      <a:r>
                        <a:rPr lang="ko-KR" altLang="en-US" sz="1100" dirty="0"/>
                        <a:t> 제공한다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1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사용 조건</a:t>
                      </a: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X, Y, Theta </a:t>
                      </a:r>
                      <a:r>
                        <a:rPr lang="ko-KR" altLang="en-US" sz="1100" dirty="0"/>
                        <a:t>속도 이동 명령</a:t>
                      </a:r>
                    </a:p>
                    <a:p>
                      <a:pPr algn="ctr"/>
                      <a:endParaRPr lang="ko-KR" altLang="en-US" sz="1100" dirty="0"/>
                    </a:p>
                    <a:p>
                      <a:pPr algn="ctr"/>
                      <a:r>
                        <a:rPr lang="ko-KR" altLang="en-US" sz="1100" dirty="0"/>
                        <a:t>주행기록계 </a:t>
                      </a:r>
                      <a:r>
                        <a:rPr lang="en-US" altLang="ko-KR" sz="1100" dirty="0"/>
                        <a:t>(Odometry) </a:t>
                      </a:r>
                    </a:p>
                    <a:p>
                      <a:pPr algn="ctr"/>
                      <a:endParaRPr lang="en-US" altLang="ko-KR" sz="1100" dirty="0"/>
                    </a:p>
                    <a:p>
                      <a:pPr algn="ctr"/>
                      <a:r>
                        <a:rPr lang="ko-KR" altLang="en-US" sz="1100" dirty="0"/>
                        <a:t>계측 센서</a:t>
                      </a:r>
                      <a:r>
                        <a:rPr lang="en-US" altLang="ko-KR" sz="1100" dirty="0"/>
                        <a:t>: 2</a:t>
                      </a:r>
                      <a:r>
                        <a:rPr lang="ko-KR" altLang="en-US" sz="1100" dirty="0"/>
                        <a:t>차 평면 계측 가능 센서</a:t>
                      </a:r>
                    </a:p>
                    <a:p>
                      <a:pPr algn="ctr"/>
                      <a:endParaRPr lang="ko-KR" altLang="en-US" sz="1100" dirty="0"/>
                    </a:p>
                    <a:p>
                      <a:pPr algn="ctr"/>
                      <a:r>
                        <a:rPr lang="ko-KR" altLang="en-US" sz="1100" dirty="0"/>
                        <a:t>직사각형 및 원형의 로봇</a:t>
                      </a:r>
                    </a:p>
                    <a:p>
                      <a:pPr algn="ctr"/>
                      <a:endParaRPr lang="ko-KR" altLang="en-US" sz="1100" dirty="0"/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1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결과물</a:t>
                      </a: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차원 점유 격자 지도</a:t>
                      </a:r>
                      <a:r>
                        <a:rPr lang="en-US" altLang="ko-KR" sz="1100" dirty="0"/>
                        <a:t>(OGM, Occupancy Grid Map)</a:t>
                      </a:r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4142766967"/>
                  </a:ext>
                </a:extLst>
              </a:tr>
              <a:tr h="6851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유사 알고리즘</a:t>
                      </a: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Cartographer , hector , </a:t>
                      </a:r>
                      <a:r>
                        <a:rPr lang="en-US" altLang="ko-KR" sz="1100" dirty="0" err="1"/>
                        <a:t>karto</a:t>
                      </a:r>
                      <a:endParaRPr lang="en-US" altLang="ko-KR" sz="1100" dirty="0"/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20401558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919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7528" y="548681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CONTENTS</a:t>
            </a:r>
            <a:endParaRPr lang="ko-KR" altLang="en-US" sz="24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0185" y="1680467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01      02      03       04</a:t>
            </a:r>
            <a:endParaRPr lang="ko-KR" altLang="en-US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2052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cxnSpLocks/>
          </p:cNvCxnSpPr>
          <p:nvPr/>
        </p:nvCxnSpPr>
        <p:spPr>
          <a:xfrm>
            <a:off x="4336717" y="268377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6620515" y="268377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8904314" y="268129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17113" y="28317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TurtleBot3</a:t>
            </a:r>
            <a:endParaRPr lang="ko-KR" altLang="en-US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19536" y="3429001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Turtlebot3 </a:t>
            </a:r>
          </a:p>
          <a:p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Turtlebot3 Topic</a:t>
            </a:r>
          </a:p>
          <a:p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Turtlebot3 fake</a:t>
            </a:r>
          </a:p>
          <a:p>
            <a:pPr>
              <a:buFontTx/>
              <a:buChar char="-"/>
            </a:pPr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URDF</a:t>
            </a:r>
            <a:endParaRPr lang="ko-KR" altLang="en-US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47795" y="325983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76054" y="325983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904314" y="325983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47795" y="3403851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Gazebo</a:t>
            </a:r>
            <a:endParaRPr lang="ko-KR" altLang="en-US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76054" y="3403851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Gmapping</a:t>
            </a:r>
          </a:p>
          <a:p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Message format</a:t>
            </a:r>
            <a:endParaRPr lang="ko-KR" altLang="en-US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04314" y="3403851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map saver</a:t>
            </a:r>
            <a:endParaRPr lang="ko-KR" altLang="en-US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Localization</a:t>
            </a:r>
          </a:p>
          <a:p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 DWA</a:t>
            </a:r>
          </a:p>
          <a:p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Parameter</a:t>
            </a:r>
          </a:p>
          <a:p>
            <a:endParaRPr lang="en-US" altLang="ko-KR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Message format</a:t>
            </a:r>
            <a:endParaRPr lang="ko-KR" altLang="en-US" sz="1200" b="1" spc="-1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6653" y="281849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Visualize</a:t>
            </a:r>
            <a:r>
              <a:rPr lang="ko-KR" altLang="en-US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</a:t>
            </a:r>
            <a:endParaRPr lang="ko-KR" altLang="en-US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29470" y="285829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SLAM</a:t>
            </a:r>
            <a:endParaRPr lang="ko-KR" altLang="en-US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52286" y="284502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Navigation</a:t>
            </a:r>
            <a:endParaRPr lang="ko-KR" altLang="en-US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550A30-362D-4DD8-9B13-141DC841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667" y="1151796"/>
            <a:ext cx="6822665" cy="4042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E3BAC8-3507-48CD-9053-8B5A9B2E6B76}"/>
              </a:ext>
            </a:extLst>
          </p:cNvPr>
          <p:cNvSpPr txBox="1"/>
          <p:nvPr/>
        </p:nvSpPr>
        <p:spPr>
          <a:xfrm>
            <a:off x="3124200" y="5425659"/>
            <a:ext cx="623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점유 격자 지도</a:t>
            </a:r>
            <a:r>
              <a:rPr lang="en-US" altLang="ko-KR" dirty="0"/>
              <a:t>(OGM)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흰색 </a:t>
            </a:r>
            <a:r>
              <a:rPr lang="en-US" altLang="ko-KR" dirty="0"/>
              <a:t>: </a:t>
            </a:r>
            <a:r>
              <a:rPr lang="ko-KR" altLang="en-US" dirty="0"/>
              <a:t>로봇이 이동 가능한 </a:t>
            </a:r>
            <a:r>
              <a:rPr lang="ko-KR" altLang="en-US" b="1" dirty="0"/>
              <a:t>자유 영역 </a:t>
            </a:r>
            <a:r>
              <a:rPr lang="en-US" altLang="ko-KR" b="1" dirty="0"/>
              <a:t>(free area)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흑색 </a:t>
            </a:r>
            <a:r>
              <a:rPr lang="en-US" altLang="ko-KR" dirty="0"/>
              <a:t>: </a:t>
            </a:r>
            <a:r>
              <a:rPr lang="ko-KR" altLang="en-US" dirty="0"/>
              <a:t>로봇이 이동 불가능한 </a:t>
            </a:r>
            <a:r>
              <a:rPr lang="ko-KR" altLang="en-US" b="1" dirty="0"/>
              <a:t>점유 영역</a:t>
            </a:r>
            <a:r>
              <a:rPr lang="en-US" altLang="ko-KR" b="1" dirty="0"/>
              <a:t>(occupied area)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회색 </a:t>
            </a:r>
            <a:r>
              <a:rPr lang="en-US" altLang="ko-KR" dirty="0"/>
              <a:t>: </a:t>
            </a:r>
            <a:r>
              <a:rPr lang="ko-KR" altLang="en-US" dirty="0"/>
              <a:t>확인되지 않은 </a:t>
            </a:r>
            <a:r>
              <a:rPr lang="ko-KR" altLang="en-US" b="1" dirty="0"/>
              <a:t>미지 영역 </a:t>
            </a:r>
            <a:r>
              <a:rPr lang="en-US" altLang="ko-KR" b="1" dirty="0"/>
              <a:t>(unknown area)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6093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6100" y="620688"/>
            <a:ext cx="109982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34B9EE-29B9-46A1-85EE-D040061B25C1}"/>
              </a:ext>
            </a:extLst>
          </p:cNvPr>
          <p:cNvSpPr/>
          <p:nvPr/>
        </p:nvSpPr>
        <p:spPr>
          <a:xfrm>
            <a:off x="1034808" y="1054289"/>
            <a:ext cx="2714458" cy="3199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turtlebot3_slam.launch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2FA865-90D9-4AD2-8DF1-7BFDB8434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3" y="1699257"/>
            <a:ext cx="10410825" cy="3819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8321BF-8EAB-412E-ACB8-932E349F7518}"/>
              </a:ext>
            </a:extLst>
          </p:cNvPr>
          <p:cNvSpPr txBox="1"/>
          <p:nvPr/>
        </p:nvSpPr>
        <p:spPr>
          <a:xfrm>
            <a:off x="2493888" y="5907946"/>
            <a:ext cx="87884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roslaunch turtlebot3_slam turtlebot3_slam.launch </a:t>
            </a:r>
            <a:r>
              <a:rPr lang="en-US" altLang="ko-KR" dirty="0" err="1"/>
              <a:t>slam_methods</a:t>
            </a:r>
            <a:r>
              <a:rPr lang="en-US" altLang="ko-KR" dirty="0"/>
              <a:t>:=</a:t>
            </a:r>
            <a:r>
              <a:rPr lang="en-US" altLang="ko-KR" dirty="0" err="1"/>
              <a:t>gmapping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07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6700" y="620688"/>
            <a:ext cx="115951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34B9EE-29B9-46A1-85EE-D040061B25C1}"/>
              </a:ext>
            </a:extLst>
          </p:cNvPr>
          <p:cNvSpPr/>
          <p:nvPr/>
        </p:nvSpPr>
        <p:spPr>
          <a:xfrm>
            <a:off x="1034808" y="1117599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turtlebot3_gmapping.launch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7BD0A-E285-4BC2-9F0D-37DF67968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627187"/>
            <a:ext cx="8353425" cy="2638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037BD7-94C2-4D5A-AAAD-7141BAF7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25" y="1451999"/>
            <a:ext cx="2447925" cy="49815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EFD98D-DFE0-46F4-8CA8-7C2318403BBF}"/>
              </a:ext>
            </a:extLst>
          </p:cNvPr>
          <p:cNvSpPr/>
          <p:nvPr/>
        </p:nvSpPr>
        <p:spPr>
          <a:xfrm>
            <a:off x="9039224" y="965322"/>
            <a:ext cx="2727326" cy="39567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Gmapping_params.yaml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996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6700" y="620688"/>
            <a:ext cx="115951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0FD153-C4C3-4F2D-A2BD-A0F86BE1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10204"/>
            <a:ext cx="10083800" cy="551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3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70964" y="620688"/>
            <a:ext cx="861752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BC8B22-F70A-4502-ACD4-E2EED3C8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09" y="1010204"/>
            <a:ext cx="56197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03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70964" y="620688"/>
            <a:ext cx="8617523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26AF49-EC60-4349-A7D1-A2C60E22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57" y="1414217"/>
            <a:ext cx="7419975" cy="45148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ADC45-5D76-4F08-B967-8B62293AC74C}"/>
              </a:ext>
            </a:extLst>
          </p:cNvPr>
          <p:cNvSpPr/>
          <p:nvPr/>
        </p:nvSpPr>
        <p:spPr>
          <a:xfrm>
            <a:off x="2071644" y="1017882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sensor_msgs</a:t>
            </a:r>
            <a:r>
              <a:rPr lang="en-US" altLang="ko-KR" dirty="0"/>
              <a:t>/LaserScan.msg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76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28700" y="620688"/>
            <a:ext cx="102362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ADC45-5D76-4F08-B967-8B62293AC74C}"/>
              </a:ext>
            </a:extLst>
          </p:cNvPr>
          <p:cNvSpPr/>
          <p:nvPr/>
        </p:nvSpPr>
        <p:spPr>
          <a:xfrm>
            <a:off x="2071644" y="1017882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sensor_msgs</a:t>
            </a:r>
            <a:r>
              <a:rPr lang="en-US" altLang="ko-KR" dirty="0"/>
              <a:t>/LaserScan.msg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BBE826-7267-45FF-8784-E4981B2E6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10" y="1583060"/>
            <a:ext cx="8981980" cy="46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84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2100" y="620688"/>
            <a:ext cx="116332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ADC45-5D76-4F08-B967-8B62293AC74C}"/>
              </a:ext>
            </a:extLst>
          </p:cNvPr>
          <p:cNvSpPr/>
          <p:nvPr/>
        </p:nvSpPr>
        <p:spPr>
          <a:xfrm>
            <a:off x="771454" y="2076568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nav_msgs</a:t>
            </a:r>
            <a:r>
              <a:rPr lang="en-US" altLang="ko-KR" dirty="0"/>
              <a:t>/OccupancyGrid.msg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34BE9C-AD59-46F8-AD6D-8614CD959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1" y="2644673"/>
            <a:ext cx="6162675" cy="1790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8C24BB-2C0B-483A-ADC8-D7860400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25" y="2506740"/>
            <a:ext cx="5444469" cy="192863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971E3C-9F0F-4003-BD42-312D7D01711D}"/>
              </a:ext>
            </a:extLst>
          </p:cNvPr>
          <p:cNvCxnSpPr/>
          <p:nvPr/>
        </p:nvCxnSpPr>
        <p:spPr>
          <a:xfrm flipH="1">
            <a:off x="6059996" y="1812785"/>
            <a:ext cx="36004" cy="3575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5F111A-8EE2-4CBA-BE4D-576FE5306920}"/>
              </a:ext>
            </a:extLst>
          </p:cNvPr>
          <p:cNvSpPr/>
          <p:nvPr/>
        </p:nvSpPr>
        <p:spPr>
          <a:xfrm>
            <a:off x="7438612" y="1948271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nav_msgs</a:t>
            </a:r>
            <a:r>
              <a:rPr lang="en-US" altLang="ko-KR" dirty="0"/>
              <a:t>/MapMetaData.msg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566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2100" y="620688"/>
            <a:ext cx="116332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ADC45-5D76-4F08-B967-8B62293AC74C}"/>
              </a:ext>
            </a:extLst>
          </p:cNvPr>
          <p:cNvSpPr/>
          <p:nvPr/>
        </p:nvSpPr>
        <p:spPr>
          <a:xfrm>
            <a:off x="2071644" y="1017882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nav_msgs</a:t>
            </a:r>
            <a:r>
              <a:rPr lang="en-US" altLang="ko-KR" dirty="0"/>
              <a:t>/OccupancyGrid.msg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E33525-B13C-42BE-9740-B35B05046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819565"/>
            <a:ext cx="11226800" cy="35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5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2100" y="620688"/>
            <a:ext cx="116332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ADC45-5D76-4F08-B967-8B62293AC74C}"/>
              </a:ext>
            </a:extLst>
          </p:cNvPr>
          <p:cNvSpPr/>
          <p:nvPr/>
        </p:nvSpPr>
        <p:spPr>
          <a:xfrm>
            <a:off x="667891" y="1010204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sensor_msgs/Imu.msg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6EAD0-1F83-4B67-AB1A-E6FBDB97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176" y="1554488"/>
            <a:ext cx="8928224" cy="48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8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ROS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Slam / navigation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6EF1E-36DD-4542-807B-A1E82DAC29F2}"/>
              </a:ext>
            </a:extLst>
          </p:cNvPr>
          <p:cNvSpPr txBox="1"/>
          <p:nvPr/>
        </p:nvSpPr>
        <p:spPr>
          <a:xfrm>
            <a:off x="3359696" y="2708921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latin typeface="맑은 고딕"/>
                <a:ea typeface="맑은 고딕" panose="020B0503020000020004" pitchFamily="50" charset="-127"/>
              </a:rPr>
              <a:t>TurtleBot3 </a:t>
            </a:r>
          </a:p>
          <a:p>
            <a:pPr algn="ctr"/>
            <a:r>
              <a:rPr lang="ko-KR" altLang="en-US" sz="4400" b="1" spc="-150" dirty="0">
                <a:latin typeface="맑은 고딕"/>
                <a:ea typeface="맑은 고딕" panose="020B0503020000020004" pitchFamily="50" charset="-127"/>
              </a:rPr>
              <a:t>활용 및 구조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2100" y="620688"/>
            <a:ext cx="116332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EACB7-A7B4-4997-8509-D23341D8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37" y="917999"/>
            <a:ext cx="7794625" cy="54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40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2100" y="620688"/>
            <a:ext cx="116332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07568" y="2204865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CA5BB-3B31-443A-81B7-222B13B96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490662"/>
            <a:ext cx="66294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83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6EF1E-36DD-4542-807B-A1E82DAC29F2}"/>
              </a:ext>
            </a:extLst>
          </p:cNvPr>
          <p:cNvSpPr txBox="1"/>
          <p:nvPr/>
        </p:nvSpPr>
        <p:spPr>
          <a:xfrm>
            <a:off x="3359696" y="2708921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16635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857AD-B20A-43D2-A9DB-A3C7812BE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2" y="1175382"/>
            <a:ext cx="8029575" cy="48672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C475C7-BE90-4C71-8DE9-61566CCB6DC7}"/>
              </a:ext>
            </a:extLst>
          </p:cNvPr>
          <p:cNvSpPr/>
          <p:nvPr/>
        </p:nvSpPr>
        <p:spPr>
          <a:xfrm>
            <a:off x="2071644" y="825380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turtlebot3_navigation.launch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052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78BFD-D401-4FF6-BED1-70B3208A9D5D}"/>
              </a:ext>
            </a:extLst>
          </p:cNvPr>
          <p:cNvSpPr/>
          <p:nvPr/>
        </p:nvSpPr>
        <p:spPr>
          <a:xfrm>
            <a:off x="2071644" y="1017882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 saver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C8ED19-7FA6-4211-8B01-857416F03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05" y="1619175"/>
            <a:ext cx="5734582" cy="436920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AC775D1-5052-4865-8A06-CD258EB1D09C}"/>
              </a:ext>
            </a:extLst>
          </p:cNvPr>
          <p:cNvSpPr/>
          <p:nvPr/>
        </p:nvSpPr>
        <p:spPr>
          <a:xfrm>
            <a:off x="6551928" y="4686300"/>
            <a:ext cx="2518544" cy="15510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531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78BFD-D401-4FF6-BED1-70B3208A9D5D}"/>
              </a:ext>
            </a:extLst>
          </p:cNvPr>
          <p:cNvSpPr/>
          <p:nvPr/>
        </p:nvSpPr>
        <p:spPr>
          <a:xfrm>
            <a:off x="2071644" y="1017882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 saver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2EB91C-45F7-4CD3-83B5-4BC2E7745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39" y="1438042"/>
            <a:ext cx="4896161" cy="4995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B8D59-32E7-4F72-9332-368491FC430F}"/>
              </a:ext>
            </a:extLst>
          </p:cNvPr>
          <p:cNvSpPr txBox="1"/>
          <p:nvPr/>
        </p:nvSpPr>
        <p:spPr>
          <a:xfrm>
            <a:off x="6967805" y="3059668"/>
            <a:ext cx="4318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rosrun map_server map_saver -f ~/map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292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78BFD-D401-4FF6-BED1-70B3208A9D5D}"/>
              </a:ext>
            </a:extLst>
          </p:cNvPr>
          <p:cNvSpPr/>
          <p:nvPr/>
        </p:nvSpPr>
        <p:spPr>
          <a:xfrm>
            <a:off x="2733382" y="1259031"/>
            <a:ext cx="1501734" cy="32007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map.pgm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2D529-9F37-44F7-8E78-05B49467A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659269"/>
            <a:ext cx="4229100" cy="4219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FA2DA4-3966-4477-9DFE-9E46E8EEF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0" y="1763715"/>
            <a:ext cx="4381500" cy="38385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23AAB4-9251-4E45-8DDD-C0513B4D5F10}"/>
              </a:ext>
            </a:extLst>
          </p:cNvPr>
          <p:cNvSpPr/>
          <p:nvPr/>
        </p:nvSpPr>
        <p:spPr>
          <a:xfrm>
            <a:off x="7710445" y="1255710"/>
            <a:ext cx="1501734" cy="32007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map.yaml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101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4D4CE-980E-4955-B641-044BBA2892AF}"/>
              </a:ext>
            </a:extLst>
          </p:cNvPr>
          <p:cNvSpPr txBox="1"/>
          <p:nvPr/>
        </p:nvSpPr>
        <p:spPr>
          <a:xfrm>
            <a:off x="6019742" y="2392505"/>
            <a:ext cx="5074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AMCL?</a:t>
            </a:r>
          </a:p>
          <a:p>
            <a:endParaRPr lang="en-US" altLang="ko-KR" dirty="0"/>
          </a:p>
          <a:p>
            <a:r>
              <a:rPr lang="en-US" altLang="ko-KR" dirty="0"/>
              <a:t>AMCL </a:t>
            </a:r>
            <a:r>
              <a:rPr lang="ko-KR" altLang="en-US" dirty="0"/>
              <a:t>은 몬테카를로</a:t>
            </a:r>
            <a:r>
              <a:rPr lang="en-US" altLang="ko-KR" dirty="0"/>
              <a:t>(MCL) </a:t>
            </a:r>
            <a:r>
              <a:rPr lang="ko-KR" altLang="en-US" dirty="0"/>
              <a:t>위치 추정 알고리즘을 개선하여 나온 알고리즘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Localization </a:t>
            </a:r>
            <a:r>
              <a:rPr lang="ko-KR" altLang="en-US" dirty="0"/>
              <a:t>기법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DA90CB-5CB1-4800-A678-F6D5AFF2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7" y="1081177"/>
            <a:ext cx="4953058" cy="52337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D6C040-0F15-4D07-AC87-99220593455B}"/>
              </a:ext>
            </a:extLst>
          </p:cNvPr>
          <p:cNvSpPr/>
          <p:nvPr/>
        </p:nvSpPr>
        <p:spPr>
          <a:xfrm>
            <a:off x="1977006" y="754840"/>
            <a:ext cx="2106816" cy="25433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amcl.launch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89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F77D33-ADF7-436E-93E5-8EB62CD3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3" y="1526006"/>
            <a:ext cx="9521600" cy="287570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BCBE70-9051-4890-B533-FE13576FEF3B}"/>
              </a:ext>
            </a:extLst>
          </p:cNvPr>
          <p:cNvSpPr/>
          <p:nvPr/>
        </p:nvSpPr>
        <p:spPr>
          <a:xfrm>
            <a:off x="1188964" y="1133926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move_base.launch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72E4E-B1D0-4D16-8AA9-94150CD52408}"/>
              </a:ext>
            </a:extLst>
          </p:cNvPr>
          <p:cNvSpPr txBox="1"/>
          <p:nvPr/>
        </p:nvSpPr>
        <p:spPr>
          <a:xfrm>
            <a:off x="5414188" y="4537200"/>
            <a:ext cx="507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모션 계획을 총괄하는 </a:t>
            </a:r>
            <a:r>
              <a:rPr lang="en-US" altLang="ko-KR" dirty="0" err="1"/>
              <a:t>move_base</a:t>
            </a:r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13145D-A746-4992-8998-F9F431C39059}"/>
              </a:ext>
            </a:extLst>
          </p:cNvPr>
          <p:cNvSpPr/>
          <p:nvPr/>
        </p:nvSpPr>
        <p:spPr>
          <a:xfrm>
            <a:off x="8422105" y="2791326"/>
            <a:ext cx="1660358" cy="6376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93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F77D33-ADF7-436E-93E5-8EB62CD3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3" y="1526006"/>
            <a:ext cx="9521600" cy="287570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BCBE70-9051-4890-B533-FE13576FEF3B}"/>
              </a:ext>
            </a:extLst>
          </p:cNvPr>
          <p:cNvSpPr/>
          <p:nvPr/>
        </p:nvSpPr>
        <p:spPr>
          <a:xfrm>
            <a:off x="1188964" y="1133926"/>
            <a:ext cx="3448292" cy="2565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move_base.launch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313145D-A746-4992-8998-F9F431C39059}"/>
              </a:ext>
            </a:extLst>
          </p:cNvPr>
          <p:cNvSpPr/>
          <p:nvPr/>
        </p:nvSpPr>
        <p:spPr>
          <a:xfrm>
            <a:off x="8422105" y="2791326"/>
            <a:ext cx="1660358" cy="6376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7AFF2A-CFE8-4EE2-A859-D0CC0DC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822" y="577793"/>
            <a:ext cx="4648200" cy="59055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83A1534-C517-43BE-8105-B7D9426C8D30}"/>
              </a:ext>
            </a:extLst>
          </p:cNvPr>
          <p:cNvSpPr/>
          <p:nvPr/>
        </p:nvSpPr>
        <p:spPr>
          <a:xfrm>
            <a:off x="7664116" y="2598821"/>
            <a:ext cx="2261937" cy="23077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226B041-ADB1-47F1-A7FC-E80467DFC1CF}"/>
              </a:ext>
            </a:extLst>
          </p:cNvPr>
          <p:cNvCxnSpPr/>
          <p:nvPr/>
        </p:nvCxnSpPr>
        <p:spPr>
          <a:xfrm flipH="1">
            <a:off x="5147128" y="3982453"/>
            <a:ext cx="2516988" cy="13245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457411-756A-4F29-8699-425B3C25A6B4}"/>
              </a:ext>
            </a:extLst>
          </p:cNvPr>
          <p:cNvSpPr txBox="1"/>
          <p:nvPr/>
        </p:nvSpPr>
        <p:spPr>
          <a:xfrm>
            <a:off x="4015613" y="5343169"/>
            <a:ext cx="14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Local map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692812-0DCF-4376-A4ED-6E5BEF8F0786}"/>
              </a:ext>
            </a:extLst>
          </p:cNvPr>
          <p:cNvCxnSpPr/>
          <p:nvPr/>
        </p:nvCxnSpPr>
        <p:spPr>
          <a:xfrm flipH="1">
            <a:off x="3288233" y="2129589"/>
            <a:ext cx="3383831" cy="2776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FEF4F7-DDA8-4E1B-9D42-47A9333BF9A2}"/>
              </a:ext>
            </a:extLst>
          </p:cNvPr>
          <p:cNvSpPr txBox="1"/>
          <p:nvPr/>
        </p:nvSpPr>
        <p:spPr>
          <a:xfrm>
            <a:off x="2494324" y="4968002"/>
            <a:ext cx="14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global map</a:t>
            </a:r>
          </a:p>
        </p:txBody>
      </p:sp>
    </p:spTree>
    <p:extLst>
      <p:ext uri="{BB962C8B-B14F-4D97-AF65-F5344CB8AC3E}">
        <p14:creationId xmlns:p14="http://schemas.microsoft.com/office/powerpoint/2010/main" val="338250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ROS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Slam / navigation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30E7FD-253E-4023-B7E7-DCC04195FD29}"/>
              </a:ext>
            </a:extLst>
          </p:cNvPr>
          <p:cNvGrpSpPr/>
          <p:nvPr/>
        </p:nvGrpSpPr>
        <p:grpSpPr>
          <a:xfrm>
            <a:off x="2035728" y="1201645"/>
            <a:ext cx="8260093" cy="4646302"/>
            <a:chOff x="2035728" y="1285869"/>
            <a:chExt cx="8260093" cy="464630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0EE3271-C5EF-45D1-9113-DC174DFFD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728" y="1285869"/>
              <a:ext cx="8260093" cy="4646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F77C33E-F12C-4BE3-925A-9E14E232B121}"/>
                </a:ext>
              </a:extLst>
            </p:cNvPr>
            <p:cNvSpPr/>
            <p:nvPr/>
          </p:nvSpPr>
          <p:spPr>
            <a:xfrm>
              <a:off x="10086497" y="5738069"/>
              <a:ext cx="139549" cy="1941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434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BCBE70-9051-4890-B533-FE13576FEF3B}"/>
              </a:ext>
            </a:extLst>
          </p:cNvPr>
          <p:cNvSpPr/>
          <p:nvPr/>
        </p:nvSpPr>
        <p:spPr>
          <a:xfrm>
            <a:off x="7068716" y="676447"/>
            <a:ext cx="3589476" cy="2643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dwa_local_planner_params_waffle_pi.yaml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AE35C5-2206-4302-9CCB-B8BE5598F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98" y="973819"/>
            <a:ext cx="3195490" cy="54302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347C70-276E-4922-AB48-2CDC0499BF9C}"/>
              </a:ext>
            </a:extLst>
          </p:cNvPr>
          <p:cNvSpPr txBox="1"/>
          <p:nvPr/>
        </p:nvSpPr>
        <p:spPr>
          <a:xfrm>
            <a:off x="896456" y="1251520"/>
            <a:ext cx="5793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Dynamic Window Approach(DWA)</a:t>
            </a:r>
          </a:p>
          <a:p>
            <a:endParaRPr lang="en-US" altLang="ko-KR" dirty="0"/>
          </a:p>
          <a:p>
            <a:r>
              <a:rPr lang="ko-KR" altLang="en-US" sz="1600" dirty="0"/>
              <a:t>이동 계획 및 장애물을 회피할 때 많이 사용되는 방법으로 로봇과 충돌 가능한 장매물을 회피하면서 목표점까지 빠르게 다다를 수 있는 속도를 선택하는 방법</a:t>
            </a:r>
            <a:endParaRPr lang="ko-KR" altLang="en-US" dirty="0"/>
          </a:p>
        </p:txBody>
      </p:sp>
      <p:pic>
        <p:nvPicPr>
          <p:cNvPr id="2050" name="Picture 2" descr="59호]SLAM, Navigation을 활용한 방사능 측정 자율 로봇에 대한 연구 | NTREXGO - 디바이스마트, 엔티렉스 컨텐츠  통합 사이트">
            <a:extLst>
              <a:ext uri="{FF2B5EF4-FFF2-40B4-BE49-F238E27FC236}">
                <a16:creationId xmlns:a16="http://schemas.microsoft.com/office/drawing/2014/main" id="{F93D904A-BDCE-4EF9-B5D2-3F1FD064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56" y="2947274"/>
            <a:ext cx="48768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47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7CFF3-4A02-4E7D-BCEF-771F1510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90" y="940761"/>
            <a:ext cx="10291011" cy="563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13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62FAA3-9E10-4340-BEFE-9DC34E072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315" y="962311"/>
            <a:ext cx="10170695" cy="568293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2B17E4A-15EE-4E04-8958-A13FB232E727}"/>
              </a:ext>
            </a:extLst>
          </p:cNvPr>
          <p:cNvSpPr/>
          <p:nvPr/>
        </p:nvSpPr>
        <p:spPr>
          <a:xfrm>
            <a:off x="2913110" y="1203158"/>
            <a:ext cx="576048" cy="2045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759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83A968-78EC-47E5-B86C-04D0BCBD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25" y="1151796"/>
            <a:ext cx="9425291" cy="52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116BE6-05E8-4222-B5DE-6157F1A9C6F7}"/>
              </a:ext>
            </a:extLst>
          </p:cNvPr>
          <p:cNvGrpSpPr/>
          <p:nvPr/>
        </p:nvGrpSpPr>
        <p:grpSpPr>
          <a:xfrm>
            <a:off x="1210625" y="1082211"/>
            <a:ext cx="9557638" cy="5405917"/>
            <a:chOff x="1210625" y="1082211"/>
            <a:chExt cx="9557638" cy="540591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83A968-78EC-47E5-B86C-04D0BCBD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0625" y="1151796"/>
              <a:ext cx="9425291" cy="526593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8F77A2-BDBB-443F-85F4-3748F0FE1A98}"/>
                </a:ext>
              </a:extLst>
            </p:cNvPr>
            <p:cNvSpPr/>
            <p:nvPr/>
          </p:nvSpPr>
          <p:spPr>
            <a:xfrm>
              <a:off x="5923270" y="1082211"/>
              <a:ext cx="4844993" cy="5405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1DD9D1A-F71B-4B49-9F43-A2F721B9B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291" y="2078272"/>
            <a:ext cx="4295084" cy="29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06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116BE6-05E8-4222-B5DE-6157F1A9C6F7}"/>
              </a:ext>
            </a:extLst>
          </p:cNvPr>
          <p:cNvGrpSpPr/>
          <p:nvPr/>
        </p:nvGrpSpPr>
        <p:grpSpPr>
          <a:xfrm>
            <a:off x="1210625" y="1082211"/>
            <a:ext cx="9557638" cy="5405917"/>
            <a:chOff x="1210625" y="1082211"/>
            <a:chExt cx="9557638" cy="540591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83A968-78EC-47E5-B86C-04D0BCBD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0625" y="1151796"/>
              <a:ext cx="9425291" cy="526593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8F77A2-BDBB-443F-85F4-3748F0FE1A98}"/>
                </a:ext>
              </a:extLst>
            </p:cNvPr>
            <p:cNvSpPr/>
            <p:nvPr/>
          </p:nvSpPr>
          <p:spPr>
            <a:xfrm>
              <a:off x="5923270" y="1082211"/>
              <a:ext cx="4844993" cy="5405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60964DF-06D8-4BF4-B810-0C1041961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989" y="989800"/>
            <a:ext cx="4035006" cy="558992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2066B21-50EC-4845-B019-D486BD0BAF0F}"/>
              </a:ext>
            </a:extLst>
          </p:cNvPr>
          <p:cNvSpPr/>
          <p:nvPr/>
        </p:nvSpPr>
        <p:spPr>
          <a:xfrm>
            <a:off x="6251140" y="3521411"/>
            <a:ext cx="697832" cy="44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120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8F77A2-BDBB-443F-85F4-3748F0FE1A98}"/>
              </a:ext>
            </a:extLst>
          </p:cNvPr>
          <p:cNvSpPr/>
          <p:nvPr/>
        </p:nvSpPr>
        <p:spPr>
          <a:xfrm>
            <a:off x="5923270" y="1082211"/>
            <a:ext cx="4844993" cy="5405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0C1CE-3CAB-46C6-B826-4617B207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51" y="1151654"/>
            <a:ext cx="9278890" cy="510149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90ED209-93C9-4DEE-BC62-4477090668DA}"/>
              </a:ext>
            </a:extLst>
          </p:cNvPr>
          <p:cNvSpPr/>
          <p:nvPr/>
        </p:nvSpPr>
        <p:spPr>
          <a:xfrm>
            <a:off x="3657600" y="1335505"/>
            <a:ext cx="493295" cy="1684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81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0" y="620688"/>
            <a:ext cx="110236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Slam / navigation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8F77A2-BDBB-443F-85F4-3748F0FE1A98}"/>
              </a:ext>
            </a:extLst>
          </p:cNvPr>
          <p:cNvSpPr/>
          <p:nvPr/>
        </p:nvSpPr>
        <p:spPr>
          <a:xfrm>
            <a:off x="5923270" y="1082211"/>
            <a:ext cx="4844993" cy="5405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2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ROS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Slam / navigation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BBCC14-68B6-4A10-8EF4-CE03A4985E5C}"/>
              </a:ext>
            </a:extLst>
          </p:cNvPr>
          <p:cNvSpPr/>
          <p:nvPr/>
        </p:nvSpPr>
        <p:spPr>
          <a:xfrm>
            <a:off x="1997242" y="1106905"/>
            <a:ext cx="2129589" cy="3128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Turtlebot3 fake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82E6A-2B20-4EB2-A985-F6C04F903932}"/>
              </a:ext>
            </a:extLst>
          </p:cNvPr>
          <p:cNvSpPr txBox="1"/>
          <p:nvPr/>
        </p:nvSpPr>
        <p:spPr>
          <a:xfrm>
            <a:off x="2159000" y="1854200"/>
            <a:ext cx="535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export TURTLEBOT3_MODEL=burger</a:t>
            </a:r>
          </a:p>
          <a:p>
            <a:r>
              <a:rPr lang="en-US" altLang="ko-KR" dirty="0"/>
              <a:t>or</a:t>
            </a:r>
          </a:p>
          <a:p>
            <a:r>
              <a:rPr lang="en-US" altLang="ko-KR" dirty="0"/>
              <a:t>export TURTLEBOT3_MODEL=waffle</a:t>
            </a:r>
          </a:p>
          <a:p>
            <a:endParaRPr lang="en-US" altLang="ko-KR" dirty="0"/>
          </a:p>
          <a:p>
            <a:r>
              <a:rPr lang="en-US" altLang="ko-KR" dirty="0"/>
              <a:t>roslaunch turtlebot3_fake turtlebot3_fake.launch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A0422-6C39-46A8-8CBC-335F12EF2B07}"/>
              </a:ext>
            </a:extLst>
          </p:cNvPr>
          <p:cNvSpPr txBox="1"/>
          <p:nvPr/>
        </p:nvSpPr>
        <p:spPr>
          <a:xfrm>
            <a:off x="5384800" y="4914900"/>
            <a:ext cx="4178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rosrun </a:t>
            </a:r>
            <a:r>
              <a:rPr lang="ko-KR" altLang="en-US" sz="1400" dirty="0"/>
              <a:t>명령어가 하나의 노드를 실행시키는 방법이라면 </a:t>
            </a:r>
            <a:r>
              <a:rPr lang="en-US" altLang="ko-KR" sz="1400" dirty="0"/>
              <a:t>roslaunch</a:t>
            </a:r>
            <a:r>
              <a:rPr lang="ko-KR" altLang="en-US" sz="1400" dirty="0"/>
              <a:t>는 하나 이상의 정해진 노드를 실행 시킬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" y="620688"/>
            <a:ext cx="114173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ROS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Slam / navigation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BBCC14-68B6-4A10-8EF4-CE03A4985E5C}"/>
              </a:ext>
            </a:extLst>
          </p:cNvPr>
          <p:cNvSpPr/>
          <p:nvPr/>
        </p:nvSpPr>
        <p:spPr>
          <a:xfrm>
            <a:off x="513736" y="1067880"/>
            <a:ext cx="2714458" cy="3199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turtlebot3_fake.launch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82E6A-2B20-4EB2-A985-F6C04F903932}"/>
              </a:ext>
            </a:extLst>
          </p:cNvPr>
          <p:cNvSpPr txBox="1"/>
          <p:nvPr/>
        </p:nvSpPr>
        <p:spPr>
          <a:xfrm>
            <a:off x="406400" y="1765363"/>
            <a:ext cx="124714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&lt;launch&gt;</a:t>
            </a:r>
          </a:p>
          <a:p>
            <a:r>
              <a:rPr lang="en-US" altLang="ko-KR" sz="1600" dirty="0"/>
              <a:t>  &lt;arg name="model" default="$(env TURTLEBOT3_MODEL)" doc="model type [burger, waffle, waffle_pi]"/&gt;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&lt;param name="tb3_model" value="$(arg model)"/&gt;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&lt;include file="$(find turtlebot3_bringup)/launch/includes/description.launch.xml"&gt;</a:t>
            </a:r>
          </a:p>
          <a:p>
            <a:r>
              <a:rPr lang="en-US" altLang="ko-KR" sz="1600" dirty="0"/>
              <a:t>    &lt;arg name="model" value="$(arg model)" /&gt;</a:t>
            </a:r>
          </a:p>
          <a:p>
            <a:r>
              <a:rPr lang="en-US" altLang="ko-KR" sz="1600" dirty="0"/>
              <a:t>  &lt;/include&gt;</a:t>
            </a:r>
          </a:p>
          <a:p>
            <a:r>
              <a:rPr lang="en-US" altLang="ko-KR" sz="1600" dirty="0"/>
              <a:t>  &lt;node pkg="turtlebot3_fake" type="turtlebot3_fake_node" name="turtlebot3_fake_node" output="screen" /&gt;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&lt;node pkg="robot_state_publisher" type="robot_state_publisher" name="robot_state_publisher" output="screen"&gt;    </a:t>
            </a:r>
          </a:p>
          <a:p>
            <a:r>
              <a:rPr lang="en-US" altLang="ko-KR" sz="1600" dirty="0"/>
              <a:t>     &lt;param name="publish_frequency" type="double" value="50.0" /&gt;</a:t>
            </a:r>
          </a:p>
          <a:p>
            <a:r>
              <a:rPr lang="en-US" altLang="ko-KR" sz="1600" dirty="0"/>
              <a:t>  &lt;/node&gt;</a:t>
            </a:r>
          </a:p>
          <a:p>
            <a:r>
              <a:rPr lang="en-US" altLang="ko-KR" sz="1600" dirty="0"/>
              <a:t>  &lt;node name="rviz" pkg="rviz" type="rviz" args="-d $(find turtlebot3_fake)/rviz/turtlebot3_fake.rviz"/&gt;</a:t>
            </a:r>
          </a:p>
          <a:p>
            <a:r>
              <a:rPr lang="en-US" altLang="ko-KR" sz="1600" dirty="0"/>
              <a:t>&lt;/launch&gt;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0091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" y="620688"/>
            <a:ext cx="114173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ROS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Slam / navigation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82E6A-2B20-4EB2-A985-F6C04F903932}"/>
              </a:ext>
            </a:extLst>
          </p:cNvPr>
          <p:cNvSpPr txBox="1"/>
          <p:nvPr/>
        </p:nvSpPr>
        <p:spPr>
          <a:xfrm>
            <a:off x="406400" y="1608367"/>
            <a:ext cx="1247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en-US" altLang="ko-KR" sz="1600" dirty="0"/>
              <a:t>/joint_states</a:t>
            </a:r>
          </a:p>
          <a:p>
            <a:endParaRPr lang="en-US" altLang="ko-KR" sz="1600" dirty="0"/>
          </a:p>
          <a:p>
            <a:r>
              <a:rPr lang="en-US" altLang="ko-KR" sz="1600" dirty="0"/>
              <a:t>/odom</a:t>
            </a:r>
          </a:p>
          <a:p>
            <a:endParaRPr lang="en-US" altLang="ko-KR" sz="1600" dirty="0"/>
          </a:p>
          <a:p>
            <a:r>
              <a:rPr lang="en-US" altLang="ko-KR" sz="1600" dirty="0"/>
              <a:t>/tf</a:t>
            </a:r>
          </a:p>
          <a:p>
            <a:endParaRPr lang="en-US" altLang="ko-KR" sz="1600" dirty="0"/>
          </a:p>
          <a:p>
            <a:r>
              <a:rPr lang="en-US" altLang="ko-KR" sz="1600" dirty="0"/>
              <a:t>/tf_static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27DA86-145E-454D-92B0-5F11417E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462" y="2532695"/>
            <a:ext cx="93630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" y="620688"/>
            <a:ext cx="114173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ROS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Slam / navigation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BBCC14-68B6-4A10-8EF4-CE03A4985E5C}"/>
              </a:ext>
            </a:extLst>
          </p:cNvPr>
          <p:cNvSpPr/>
          <p:nvPr/>
        </p:nvSpPr>
        <p:spPr>
          <a:xfrm>
            <a:off x="513736" y="1067880"/>
            <a:ext cx="1459443" cy="3199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/odom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762265-7470-494E-8AD9-E4DF4270C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11" y="1669727"/>
            <a:ext cx="11414589" cy="43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2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" y="620688"/>
            <a:ext cx="1141730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965" y="271682"/>
            <a:ext cx="10421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ROS </a:t>
            </a:r>
            <a:r>
              <a:rPr lang="ko-KR" altLang="en-US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전파교육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8088" y="271682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Slam / navigation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BBCC14-68B6-4A10-8EF4-CE03A4985E5C}"/>
              </a:ext>
            </a:extLst>
          </p:cNvPr>
          <p:cNvSpPr/>
          <p:nvPr/>
        </p:nvSpPr>
        <p:spPr>
          <a:xfrm>
            <a:off x="513736" y="1067880"/>
            <a:ext cx="1459443" cy="3199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/tf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4DF04D-FE1F-40BD-BCAF-F71FB495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88" y="709928"/>
            <a:ext cx="2931948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745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3492</Words>
  <Application>Microsoft Office PowerPoint</Application>
  <PresentationFormat>와이드스크린</PresentationFormat>
  <Paragraphs>595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0" baseType="lpstr">
      <vt:lpstr>Apple SD Gothic Neo</vt:lpstr>
      <vt:lpstr>-apple-system</vt:lpstr>
      <vt:lpstr>HY헤드라인M</vt:lpstr>
      <vt:lpstr>Nanum gothic</vt:lpstr>
      <vt:lpstr>NanumGothic, Dotum</vt:lpstr>
      <vt:lpstr>Noto Sans</vt:lpstr>
      <vt:lpstr>Ubuntu</vt:lpstr>
      <vt:lpstr>NanumGothic</vt:lpstr>
      <vt:lpstr>돋움</vt:lpstr>
      <vt:lpstr>맑은 고딕</vt:lpstr>
      <vt:lpstr>Arial</vt:lpstr>
      <vt:lpstr>Courier New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민우</dc:creator>
  <cp:lastModifiedBy>이 민우</cp:lastModifiedBy>
  <cp:revision>107</cp:revision>
  <dcterms:created xsi:type="dcterms:W3CDTF">2020-12-16T05:10:32Z</dcterms:created>
  <dcterms:modified xsi:type="dcterms:W3CDTF">2020-12-18T00:24:50Z</dcterms:modified>
</cp:coreProperties>
</file>